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472" r:id="rId5"/>
    <p:sldId id="256" r:id="rId6"/>
    <p:sldId id="2449" r:id="rId7"/>
    <p:sldId id="2451" r:id="rId8"/>
    <p:sldId id="2455" r:id="rId9"/>
    <p:sldId id="2454" r:id="rId10"/>
    <p:sldId id="2457" r:id="rId11"/>
    <p:sldId id="2459" r:id="rId12"/>
    <p:sldId id="2461" r:id="rId13"/>
    <p:sldId id="2462" r:id="rId14"/>
    <p:sldId id="2458" r:id="rId15"/>
    <p:sldId id="2460" r:id="rId16"/>
    <p:sldId id="2463" r:id="rId17"/>
    <p:sldId id="2471" r:id="rId18"/>
    <p:sldId id="2465" r:id="rId19"/>
    <p:sldId id="2473" r:id="rId20"/>
    <p:sldId id="2453" r:id="rId21"/>
    <p:sldId id="2476" r:id="rId22"/>
    <p:sldId id="2456" r:id="rId23"/>
    <p:sldId id="2466" r:id="rId24"/>
    <p:sldId id="2468" r:id="rId25"/>
    <p:sldId id="2475" r:id="rId26"/>
    <p:sldId id="2479" r:id="rId27"/>
    <p:sldId id="2480" r:id="rId28"/>
    <p:sldId id="2470" r:id="rId29"/>
    <p:sldId id="2483" r:id="rId30"/>
    <p:sldId id="2482" r:id="rId31"/>
    <p:sldId id="2484" r:id="rId32"/>
    <p:sldId id="246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2D7"/>
    <a:srgbClr val="882F33"/>
    <a:srgbClr val="8C2E34"/>
    <a:srgbClr val="4F4E4D"/>
    <a:srgbClr val="C0F400"/>
    <a:srgbClr val="404040"/>
    <a:srgbClr val="05EE55"/>
    <a:srgbClr val="038B30"/>
    <a:srgbClr val="2F3342"/>
    <a:srgbClr val="05D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A91E0-2FD5-44F3-AA72-45F079C8F3DB}" v="123" dt="2021-12-01T21:45:10.458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ALONSO CASELLA" userId="46b56f6a29d33616" providerId="LiveId" clId="{6EBA91E0-2FD5-44F3-AA72-45F079C8F3DB}"/>
    <pc:docChg chg="undo custSel addSld delSld modSld sldOrd">
      <pc:chgData name="JOÃO ALONSO CASELLA" userId="46b56f6a29d33616" providerId="LiveId" clId="{6EBA91E0-2FD5-44F3-AA72-45F079C8F3DB}" dt="2021-12-01T22:07:56.374" v="2889" actId="14861"/>
      <pc:docMkLst>
        <pc:docMk/>
      </pc:docMkLst>
      <pc:sldChg chg="modSp mod">
        <pc:chgData name="JOÃO ALONSO CASELLA" userId="46b56f6a29d33616" providerId="LiveId" clId="{6EBA91E0-2FD5-44F3-AA72-45F079C8F3DB}" dt="2021-12-01T22:07:56.374" v="2889" actId="14861"/>
        <pc:sldMkLst>
          <pc:docMk/>
          <pc:sldMk cId="2506210253" sldId="256"/>
        </pc:sldMkLst>
        <pc:picChg chg="mod">
          <ac:chgData name="JOÃO ALONSO CASELLA" userId="46b56f6a29d33616" providerId="LiveId" clId="{6EBA91E0-2FD5-44F3-AA72-45F079C8F3DB}" dt="2021-12-01T22:07:56.374" v="2889" actId="14861"/>
          <ac:picMkLst>
            <pc:docMk/>
            <pc:sldMk cId="2506210253" sldId="256"/>
            <ac:picMk id="10" creationId="{0367FCD0-3FCA-4073-9A42-713DBF5421D8}"/>
          </ac:picMkLst>
        </pc:picChg>
      </pc:sldChg>
      <pc:sldChg chg="addSp delSp modSp mod modTransition modAnim">
        <pc:chgData name="JOÃO ALONSO CASELLA" userId="46b56f6a29d33616" providerId="LiveId" clId="{6EBA91E0-2FD5-44F3-AA72-45F079C8F3DB}" dt="2021-12-01T20:42:05.220" v="1958"/>
        <pc:sldMkLst>
          <pc:docMk/>
          <pc:sldMk cId="3301805994" sldId="2468"/>
        </pc:sldMkLst>
        <pc:spChg chg="mod">
          <ac:chgData name="JOÃO ALONSO CASELLA" userId="46b56f6a29d33616" providerId="LiveId" clId="{6EBA91E0-2FD5-44F3-AA72-45F079C8F3DB}" dt="2021-12-01T20:23:45.070" v="1944" actId="20577"/>
          <ac:spMkLst>
            <pc:docMk/>
            <pc:sldMk cId="3301805994" sldId="2468"/>
            <ac:spMk id="13" creationId="{59AFD7C2-FBA3-47F7-8D59-3EDC2782E150}"/>
          </ac:spMkLst>
        </pc:spChg>
        <pc:picChg chg="add del mod">
          <ac:chgData name="JOÃO ALONSO CASELLA" userId="46b56f6a29d33616" providerId="LiveId" clId="{6EBA91E0-2FD5-44F3-AA72-45F079C8F3DB}" dt="2021-12-01T20:30:26.284" v="1946"/>
          <ac:picMkLst>
            <pc:docMk/>
            <pc:sldMk cId="3301805994" sldId="2468"/>
            <ac:picMk id="6" creationId="{86BD12A5-AEB3-45D3-BF1F-61BE82037972}"/>
          </ac:picMkLst>
        </pc:picChg>
        <pc:picChg chg="add del mod">
          <ac:chgData name="JOÃO ALONSO CASELLA" userId="46b56f6a29d33616" providerId="LiveId" clId="{6EBA91E0-2FD5-44F3-AA72-45F079C8F3DB}" dt="2021-12-01T20:32:40.539" v="1948"/>
          <ac:picMkLst>
            <pc:docMk/>
            <pc:sldMk cId="3301805994" sldId="2468"/>
            <ac:picMk id="7" creationId="{35E4184C-ABA0-46DC-AD60-5D1A5B868CAB}"/>
          </ac:picMkLst>
        </pc:picChg>
        <pc:picChg chg="add del mod">
          <ac:chgData name="JOÃO ALONSO CASELLA" userId="46b56f6a29d33616" providerId="LiveId" clId="{6EBA91E0-2FD5-44F3-AA72-45F079C8F3DB}" dt="2021-12-01T20:33:31.690" v="1950"/>
          <ac:picMkLst>
            <pc:docMk/>
            <pc:sldMk cId="3301805994" sldId="2468"/>
            <ac:picMk id="8" creationId="{06306800-20E5-4F00-A346-7FC8A2EFB805}"/>
          </ac:picMkLst>
        </pc:picChg>
        <pc:picChg chg="add del mod">
          <ac:chgData name="JOÃO ALONSO CASELLA" userId="46b56f6a29d33616" providerId="LiveId" clId="{6EBA91E0-2FD5-44F3-AA72-45F079C8F3DB}" dt="2021-12-01T20:34:22.350" v="1952"/>
          <ac:picMkLst>
            <pc:docMk/>
            <pc:sldMk cId="3301805994" sldId="2468"/>
            <ac:picMk id="9" creationId="{BACF4063-92DD-42C7-8526-D025D49751F6}"/>
          </ac:picMkLst>
        </pc:picChg>
        <pc:picChg chg="add del mod">
          <ac:chgData name="JOÃO ALONSO CASELLA" userId="46b56f6a29d33616" providerId="LiveId" clId="{6EBA91E0-2FD5-44F3-AA72-45F079C8F3DB}" dt="2021-12-01T20:35:55.379" v="1954"/>
          <ac:picMkLst>
            <pc:docMk/>
            <pc:sldMk cId="3301805994" sldId="2468"/>
            <ac:picMk id="10" creationId="{2DA114CC-EA27-4301-92A9-83D9DCAAC5F6}"/>
          </ac:picMkLst>
        </pc:picChg>
        <pc:picChg chg="add del mod">
          <ac:chgData name="JOÃO ALONSO CASELLA" userId="46b56f6a29d33616" providerId="LiveId" clId="{6EBA91E0-2FD5-44F3-AA72-45F079C8F3DB}" dt="2021-12-01T20:37:02.759" v="1955"/>
          <ac:picMkLst>
            <pc:docMk/>
            <pc:sldMk cId="3301805994" sldId="2468"/>
            <ac:picMk id="15" creationId="{387E3BFD-577F-402B-A53D-6E5C431CADD1}"/>
          </ac:picMkLst>
        </pc:picChg>
        <pc:picChg chg="add del mod">
          <ac:chgData name="JOÃO ALONSO CASELLA" userId="46b56f6a29d33616" providerId="LiveId" clId="{6EBA91E0-2FD5-44F3-AA72-45F079C8F3DB}" dt="2021-12-01T20:39:10.085" v="1956"/>
          <ac:picMkLst>
            <pc:docMk/>
            <pc:sldMk cId="3301805994" sldId="2468"/>
            <ac:picMk id="17" creationId="{F1DA6243-9D03-4E8A-9A34-464C232F2003}"/>
          </ac:picMkLst>
        </pc:picChg>
        <pc:picChg chg="add del mod">
          <ac:chgData name="JOÃO ALONSO CASELLA" userId="46b56f6a29d33616" providerId="LiveId" clId="{6EBA91E0-2FD5-44F3-AA72-45F079C8F3DB}" dt="2021-12-01T20:40:18.858" v="1957"/>
          <ac:picMkLst>
            <pc:docMk/>
            <pc:sldMk cId="3301805994" sldId="2468"/>
            <ac:picMk id="25" creationId="{AA327F9E-220F-4A8E-B251-4560D45238FD}"/>
          </ac:picMkLst>
        </pc:picChg>
        <pc:picChg chg="add del mod">
          <ac:chgData name="JOÃO ALONSO CASELLA" userId="46b56f6a29d33616" providerId="LiveId" clId="{6EBA91E0-2FD5-44F3-AA72-45F079C8F3DB}" dt="2021-12-01T20:42:05.220" v="1958"/>
          <ac:picMkLst>
            <pc:docMk/>
            <pc:sldMk cId="3301805994" sldId="2468"/>
            <ac:picMk id="30" creationId="{5B66E21E-0BB9-4520-9D87-BAC0D6CB55E6}"/>
          </ac:picMkLst>
        </pc:picChg>
        <pc:picChg chg="add mod">
          <ac:chgData name="JOÃO ALONSO CASELLA" userId="46b56f6a29d33616" providerId="LiveId" clId="{6EBA91E0-2FD5-44F3-AA72-45F079C8F3DB}" dt="2021-12-01T20:42:05.220" v="1958"/>
          <ac:picMkLst>
            <pc:docMk/>
            <pc:sldMk cId="3301805994" sldId="2468"/>
            <ac:picMk id="31" creationId="{AA341F1D-829B-40D0-8B9D-CA66471ECBB2}"/>
          </ac:picMkLst>
        </pc:picChg>
      </pc:sldChg>
      <pc:sldChg chg="addSp delSp modSp">
        <pc:chgData name="JOÃO ALONSO CASELLA" userId="46b56f6a29d33616" providerId="LiveId" clId="{6EBA91E0-2FD5-44F3-AA72-45F079C8F3DB}" dt="2021-12-01T21:15:26.764" v="1978"/>
        <pc:sldMkLst>
          <pc:docMk/>
          <pc:sldMk cId="3546829702" sldId="2469"/>
        </pc:sldMkLst>
        <pc:picChg chg="add del mod">
          <ac:chgData name="JOÃO ALONSO CASELLA" userId="46b56f6a29d33616" providerId="LiveId" clId="{6EBA91E0-2FD5-44F3-AA72-45F079C8F3DB}" dt="2021-12-01T21:15:12.105" v="1977"/>
          <ac:picMkLst>
            <pc:docMk/>
            <pc:sldMk cId="3546829702" sldId="2469"/>
            <ac:picMk id="2" creationId="{CA4FCD4C-50B1-46E1-A11F-F83C9A2670C2}"/>
          </ac:picMkLst>
        </pc:picChg>
        <pc:picChg chg="add del mod">
          <ac:chgData name="JOÃO ALONSO CASELLA" userId="46b56f6a29d33616" providerId="LiveId" clId="{6EBA91E0-2FD5-44F3-AA72-45F079C8F3DB}" dt="2021-12-01T21:15:26.764" v="1978"/>
          <ac:picMkLst>
            <pc:docMk/>
            <pc:sldMk cId="3546829702" sldId="2469"/>
            <ac:picMk id="3" creationId="{1540C337-E20F-4783-902D-8E2D62206894}"/>
          </ac:picMkLst>
        </pc:picChg>
        <pc:picChg chg="add mod">
          <ac:chgData name="JOÃO ALONSO CASELLA" userId="46b56f6a29d33616" providerId="LiveId" clId="{6EBA91E0-2FD5-44F3-AA72-45F079C8F3DB}" dt="2021-12-01T21:15:26.764" v="1978"/>
          <ac:picMkLst>
            <pc:docMk/>
            <pc:sldMk cId="3546829702" sldId="2469"/>
            <ac:picMk id="4" creationId="{BD4CD53A-2F21-48FE-A9B1-EA45EBBFEB83}"/>
          </ac:picMkLst>
        </pc:picChg>
      </pc:sldChg>
      <pc:sldChg chg="addSp delSp modSp mod">
        <pc:chgData name="JOÃO ALONSO CASELLA" userId="46b56f6a29d33616" providerId="LiveId" clId="{6EBA91E0-2FD5-44F3-AA72-45F079C8F3DB}" dt="2021-12-01T21:33:22.144" v="1999" actId="14100"/>
        <pc:sldMkLst>
          <pc:docMk/>
          <pc:sldMk cId="2080985893" sldId="2470"/>
        </pc:sldMkLst>
        <pc:spChg chg="add del mod">
          <ac:chgData name="JOÃO ALONSO CASELLA" userId="46b56f6a29d33616" providerId="LiveId" clId="{6EBA91E0-2FD5-44F3-AA72-45F079C8F3DB}" dt="2021-12-01T07:16:46.618" v="719"/>
          <ac:spMkLst>
            <pc:docMk/>
            <pc:sldMk cId="2080985893" sldId="2470"/>
            <ac:spMk id="2" creationId="{55D5E2AD-D5CB-44E5-8BDF-888791A6B3F7}"/>
          </ac:spMkLst>
        </pc:spChg>
        <pc:spChg chg="add mod">
          <ac:chgData name="JOÃO ALONSO CASELLA" userId="46b56f6a29d33616" providerId="LiveId" clId="{6EBA91E0-2FD5-44F3-AA72-45F079C8F3DB}" dt="2021-12-01T07:30:43.169" v="1267" actId="164"/>
          <ac:spMkLst>
            <pc:docMk/>
            <pc:sldMk cId="2080985893" sldId="2470"/>
            <ac:spMk id="3" creationId="{3A360271-DB9C-43C9-9A9D-FB4F9CA02823}"/>
          </ac:spMkLst>
        </pc:spChg>
        <pc:spChg chg="mod">
          <ac:chgData name="JOÃO ALONSO CASELLA" userId="46b56f6a29d33616" providerId="LiveId" clId="{6EBA91E0-2FD5-44F3-AA72-45F079C8F3DB}" dt="2021-12-01T07:31:06.340" v="1293" actId="403"/>
          <ac:spMkLst>
            <pc:docMk/>
            <pc:sldMk cId="2080985893" sldId="2470"/>
            <ac:spMk id="9" creationId="{B0F0DA25-9171-430F-923E-134543C7FFA6}"/>
          </ac:spMkLst>
        </pc:spChg>
        <pc:spChg chg="mod">
          <ac:chgData name="JOÃO ALONSO CASELLA" userId="46b56f6a29d33616" providerId="LiveId" clId="{6EBA91E0-2FD5-44F3-AA72-45F079C8F3DB}" dt="2021-12-01T21:33:22.144" v="1999" actId="14100"/>
          <ac:spMkLst>
            <pc:docMk/>
            <pc:sldMk cId="2080985893" sldId="2470"/>
            <ac:spMk id="10" creationId="{9726DE25-29B2-4AFA-ACCB-2BB5A353FF17}"/>
          </ac:spMkLst>
        </pc:spChg>
        <pc:spChg chg="add mod">
          <ac:chgData name="JOÃO ALONSO CASELLA" userId="46b56f6a29d33616" providerId="LiveId" clId="{6EBA91E0-2FD5-44F3-AA72-45F079C8F3DB}" dt="2021-12-01T07:31:26.008" v="1296" actId="14100"/>
          <ac:spMkLst>
            <pc:docMk/>
            <pc:sldMk cId="2080985893" sldId="2470"/>
            <ac:spMk id="11" creationId="{2EE736B3-F424-4267-B46B-5837E3176D30}"/>
          </ac:spMkLst>
        </pc:spChg>
        <pc:spChg chg="add mod">
          <ac:chgData name="JOÃO ALONSO CASELLA" userId="46b56f6a29d33616" providerId="LiveId" clId="{6EBA91E0-2FD5-44F3-AA72-45F079C8F3DB}" dt="2021-12-01T07:30:43.169" v="1267" actId="164"/>
          <ac:spMkLst>
            <pc:docMk/>
            <pc:sldMk cId="2080985893" sldId="2470"/>
            <ac:spMk id="13" creationId="{181CCF15-18EE-4E4A-992B-52EBA7F3E236}"/>
          </ac:spMkLst>
        </pc:spChg>
        <pc:spChg chg="mod">
          <ac:chgData name="JOÃO ALONSO CASELLA" userId="46b56f6a29d33616" providerId="LiveId" clId="{6EBA91E0-2FD5-44F3-AA72-45F079C8F3DB}" dt="2021-12-01T07:10:51.653" v="0" actId="1076"/>
          <ac:spMkLst>
            <pc:docMk/>
            <pc:sldMk cId="2080985893" sldId="2470"/>
            <ac:spMk id="17" creationId="{5B00AE68-616E-46CB-AE2E-F8B8A4AFB10B}"/>
          </ac:spMkLst>
        </pc:spChg>
        <pc:grpChg chg="add mod">
          <ac:chgData name="JOÃO ALONSO CASELLA" userId="46b56f6a29d33616" providerId="LiveId" clId="{6EBA91E0-2FD5-44F3-AA72-45F079C8F3DB}" dt="2021-12-01T07:31:48.219" v="1317" actId="1036"/>
          <ac:grpSpMkLst>
            <pc:docMk/>
            <pc:sldMk cId="2080985893" sldId="2470"/>
            <ac:grpSpMk id="4" creationId="{38DDD257-9F9A-444C-93CE-E608F94D0804}"/>
          </ac:grpSpMkLst>
        </pc:grpChg>
        <pc:picChg chg="add del mod">
          <ac:chgData name="JOÃO ALONSO CASELLA" userId="46b56f6a29d33616" providerId="LiveId" clId="{6EBA91E0-2FD5-44F3-AA72-45F079C8F3DB}" dt="2021-12-01T21:06:24.707" v="1972"/>
          <ac:picMkLst>
            <pc:docMk/>
            <pc:sldMk cId="2080985893" sldId="2470"/>
            <ac:picMk id="5" creationId="{F443EC6F-2EF6-48CA-B8C6-1B1A650F2258}"/>
          </ac:picMkLst>
        </pc:picChg>
        <pc:picChg chg="add del mod">
          <ac:chgData name="JOÃO ALONSO CASELLA" userId="46b56f6a29d33616" providerId="LiveId" clId="{6EBA91E0-2FD5-44F3-AA72-45F079C8F3DB}" dt="2021-12-01T21:09:12.640" v="1973"/>
          <ac:picMkLst>
            <pc:docMk/>
            <pc:sldMk cId="2080985893" sldId="2470"/>
            <ac:picMk id="12" creationId="{CF4FD373-5802-470A-9DD2-EA35235454BA}"/>
          </ac:picMkLst>
        </pc:picChg>
        <pc:picChg chg="add mod">
          <ac:chgData name="JOÃO ALONSO CASELLA" userId="46b56f6a29d33616" providerId="LiveId" clId="{6EBA91E0-2FD5-44F3-AA72-45F079C8F3DB}" dt="2021-12-01T21:09:12.640" v="1973"/>
          <ac:picMkLst>
            <pc:docMk/>
            <pc:sldMk cId="2080985893" sldId="2470"/>
            <ac:picMk id="14" creationId="{1429A522-C024-4881-8F16-60DBA0476339}"/>
          </ac:picMkLst>
        </pc:picChg>
        <pc:picChg chg="add del mod">
          <ac:chgData name="JOÃO ALONSO CASELLA" userId="46b56f6a29d33616" providerId="LiveId" clId="{6EBA91E0-2FD5-44F3-AA72-45F079C8F3DB}" dt="2021-12-01T07:27:16.569" v="1114" actId="478"/>
          <ac:picMkLst>
            <pc:docMk/>
            <pc:sldMk cId="2080985893" sldId="2470"/>
            <ac:picMk id="1026" creationId="{1250EB05-E839-4CBE-8ADD-AA4055D25270}"/>
          </ac:picMkLst>
        </pc:picChg>
        <pc:picChg chg="add del mod">
          <ac:chgData name="JOÃO ALONSO CASELLA" userId="46b56f6a29d33616" providerId="LiveId" clId="{6EBA91E0-2FD5-44F3-AA72-45F079C8F3DB}" dt="2021-12-01T07:27:18.179" v="1115" actId="478"/>
          <ac:picMkLst>
            <pc:docMk/>
            <pc:sldMk cId="2080985893" sldId="2470"/>
            <ac:picMk id="1028" creationId="{C33896D4-57F8-4663-B0AE-E5BCA4DBE5DA}"/>
          </ac:picMkLst>
        </pc:picChg>
      </pc:sldChg>
      <pc:sldChg chg="ord">
        <pc:chgData name="JOÃO ALONSO CASELLA" userId="46b56f6a29d33616" providerId="LiveId" clId="{6EBA91E0-2FD5-44F3-AA72-45F079C8F3DB}" dt="2021-12-01T21:16:09.189" v="1980"/>
        <pc:sldMkLst>
          <pc:docMk/>
          <pc:sldMk cId="1034286934" sldId="2472"/>
        </pc:sldMkLst>
      </pc:sldChg>
      <pc:sldChg chg="addSp delSp modSp">
        <pc:chgData name="JOÃO ALONSO CASELLA" userId="46b56f6a29d33616" providerId="LiveId" clId="{6EBA91E0-2FD5-44F3-AA72-45F079C8F3DB}" dt="2021-12-01T20:48:46.055" v="1964"/>
        <pc:sldMkLst>
          <pc:docMk/>
          <pc:sldMk cId="3505322860" sldId="2475"/>
        </pc:sldMkLst>
        <pc:picChg chg="add del mod">
          <ac:chgData name="JOÃO ALONSO CASELLA" userId="46b56f6a29d33616" providerId="LiveId" clId="{6EBA91E0-2FD5-44F3-AA72-45F079C8F3DB}" dt="2021-12-01T20:43:54.816" v="1960"/>
          <ac:picMkLst>
            <pc:docMk/>
            <pc:sldMk cId="3505322860" sldId="2475"/>
            <ac:picMk id="3" creationId="{A101A905-261B-4876-B39B-3080D9F5A48C}"/>
          </ac:picMkLst>
        </pc:picChg>
        <pc:picChg chg="add del mod">
          <ac:chgData name="JOÃO ALONSO CASELLA" userId="46b56f6a29d33616" providerId="LiveId" clId="{6EBA91E0-2FD5-44F3-AA72-45F079C8F3DB}" dt="2021-12-01T20:44:44.501" v="1961"/>
          <ac:picMkLst>
            <pc:docMk/>
            <pc:sldMk cId="3505322860" sldId="2475"/>
            <ac:picMk id="4" creationId="{AE649202-2A66-4AED-8A4D-807C17FFD1E5}"/>
          </ac:picMkLst>
        </pc:picChg>
        <pc:picChg chg="add del mod">
          <ac:chgData name="JOÃO ALONSO CASELLA" userId="46b56f6a29d33616" providerId="LiveId" clId="{6EBA91E0-2FD5-44F3-AA72-45F079C8F3DB}" dt="2021-12-01T20:45:51.368" v="1962"/>
          <ac:picMkLst>
            <pc:docMk/>
            <pc:sldMk cId="3505322860" sldId="2475"/>
            <ac:picMk id="10" creationId="{C4CB810D-79B9-4433-8412-6221486BC745}"/>
          </ac:picMkLst>
        </pc:picChg>
        <pc:picChg chg="add del mod">
          <ac:chgData name="JOÃO ALONSO CASELLA" userId="46b56f6a29d33616" providerId="LiveId" clId="{6EBA91E0-2FD5-44F3-AA72-45F079C8F3DB}" dt="2021-12-01T20:46:46.206" v="1963"/>
          <ac:picMkLst>
            <pc:docMk/>
            <pc:sldMk cId="3505322860" sldId="2475"/>
            <ac:picMk id="11" creationId="{45AA5910-E3B5-4424-977F-35FD062F7524}"/>
          </ac:picMkLst>
        </pc:picChg>
        <pc:picChg chg="add del mod">
          <ac:chgData name="JOÃO ALONSO CASELLA" userId="46b56f6a29d33616" providerId="LiveId" clId="{6EBA91E0-2FD5-44F3-AA72-45F079C8F3DB}" dt="2021-12-01T20:48:46.055" v="1964"/>
          <ac:picMkLst>
            <pc:docMk/>
            <pc:sldMk cId="3505322860" sldId="2475"/>
            <ac:picMk id="12" creationId="{6E5FD87E-AD99-474F-8B23-A8A3DF865DE7}"/>
          </ac:picMkLst>
        </pc:picChg>
        <pc:picChg chg="add mod">
          <ac:chgData name="JOÃO ALONSO CASELLA" userId="46b56f6a29d33616" providerId="LiveId" clId="{6EBA91E0-2FD5-44F3-AA72-45F079C8F3DB}" dt="2021-12-01T20:48:46.055" v="1964"/>
          <ac:picMkLst>
            <pc:docMk/>
            <pc:sldMk cId="3505322860" sldId="2475"/>
            <ac:picMk id="13" creationId="{97FA9248-798A-41BC-94FF-EA0E07C4EDC3}"/>
          </ac:picMkLst>
        </pc:picChg>
      </pc:sldChg>
      <pc:sldChg chg="addSp delSp modSp">
        <pc:chgData name="JOÃO ALONSO CASELLA" userId="46b56f6a29d33616" providerId="LiveId" clId="{6EBA91E0-2FD5-44F3-AA72-45F079C8F3DB}" dt="2021-12-01T20:55:27.354" v="1969"/>
        <pc:sldMkLst>
          <pc:docMk/>
          <pc:sldMk cId="218270729" sldId="2479"/>
        </pc:sldMkLst>
        <pc:picChg chg="add del mod">
          <ac:chgData name="JOÃO ALONSO CASELLA" userId="46b56f6a29d33616" providerId="LiveId" clId="{6EBA91E0-2FD5-44F3-AA72-45F079C8F3DB}" dt="2021-12-01T20:52:24.143" v="1966"/>
          <ac:picMkLst>
            <pc:docMk/>
            <pc:sldMk cId="218270729" sldId="2479"/>
            <ac:picMk id="2" creationId="{FB762AF4-7F09-47D8-A8AF-1C15E560ACF1}"/>
          </ac:picMkLst>
        </pc:picChg>
        <pc:picChg chg="add del mod">
          <ac:chgData name="JOÃO ALONSO CASELLA" userId="46b56f6a29d33616" providerId="LiveId" clId="{6EBA91E0-2FD5-44F3-AA72-45F079C8F3DB}" dt="2021-12-01T20:52:35.170" v="1967"/>
          <ac:picMkLst>
            <pc:docMk/>
            <pc:sldMk cId="218270729" sldId="2479"/>
            <ac:picMk id="3" creationId="{444F1DAF-AFB1-4B94-9EB4-6DAE0DDE442D}"/>
          </ac:picMkLst>
        </pc:picChg>
        <pc:picChg chg="add del mod">
          <ac:chgData name="JOÃO ALONSO CASELLA" userId="46b56f6a29d33616" providerId="LiveId" clId="{6EBA91E0-2FD5-44F3-AA72-45F079C8F3DB}" dt="2021-12-01T20:53:43.805" v="1968"/>
          <ac:picMkLst>
            <pc:docMk/>
            <pc:sldMk cId="218270729" sldId="2479"/>
            <ac:picMk id="4" creationId="{F1A7F20B-0C77-45BE-BB62-B44B78DDEFCB}"/>
          </ac:picMkLst>
        </pc:picChg>
        <pc:picChg chg="add del mod">
          <ac:chgData name="JOÃO ALONSO CASELLA" userId="46b56f6a29d33616" providerId="LiveId" clId="{6EBA91E0-2FD5-44F3-AA72-45F079C8F3DB}" dt="2021-12-01T20:55:27.354" v="1969"/>
          <ac:picMkLst>
            <pc:docMk/>
            <pc:sldMk cId="218270729" sldId="2479"/>
            <ac:picMk id="5" creationId="{0A8757F3-0482-4DD0-AA56-4E93616526B1}"/>
          </ac:picMkLst>
        </pc:picChg>
        <pc:picChg chg="add mod">
          <ac:chgData name="JOÃO ALONSO CASELLA" userId="46b56f6a29d33616" providerId="LiveId" clId="{6EBA91E0-2FD5-44F3-AA72-45F079C8F3DB}" dt="2021-12-01T20:55:27.354" v="1969"/>
          <ac:picMkLst>
            <pc:docMk/>
            <pc:sldMk cId="218270729" sldId="2479"/>
            <ac:picMk id="6" creationId="{BC158AE7-828B-448B-8095-DB8B5841FF65}"/>
          </ac:picMkLst>
        </pc:picChg>
      </pc:sldChg>
      <pc:sldChg chg="addSp delSp modSp mod">
        <pc:chgData name="JOÃO ALONSO CASELLA" userId="46b56f6a29d33616" providerId="LiveId" clId="{6EBA91E0-2FD5-44F3-AA72-45F079C8F3DB}" dt="2021-12-01T20:57:28.312" v="1970"/>
        <pc:sldMkLst>
          <pc:docMk/>
          <pc:sldMk cId="3187253366" sldId="2480"/>
        </pc:sldMkLst>
        <pc:spChg chg="mod">
          <ac:chgData name="JOÃO ALONSO CASELLA" userId="46b56f6a29d33616" providerId="LiveId" clId="{6EBA91E0-2FD5-44F3-AA72-45F079C8F3DB}" dt="2021-12-01T07:18:32.756" v="801" actId="20577"/>
          <ac:spMkLst>
            <pc:docMk/>
            <pc:sldMk cId="3187253366" sldId="2480"/>
            <ac:spMk id="20" creationId="{B4916EA6-B37C-4230-AF6E-FC5BD98D7BC3}"/>
          </ac:spMkLst>
        </pc:spChg>
        <pc:spChg chg="del">
          <ac:chgData name="JOÃO ALONSO CASELLA" userId="46b56f6a29d33616" providerId="LiveId" clId="{6EBA91E0-2FD5-44F3-AA72-45F079C8F3DB}" dt="2021-12-01T07:17:50.907" v="785" actId="478"/>
          <ac:spMkLst>
            <pc:docMk/>
            <pc:sldMk cId="3187253366" sldId="2480"/>
            <ac:spMk id="21" creationId="{5ADCF659-E542-4C7F-83F1-706342F4AA49}"/>
          </ac:spMkLst>
        </pc:spChg>
        <pc:picChg chg="add mod">
          <ac:chgData name="JOÃO ALONSO CASELLA" userId="46b56f6a29d33616" providerId="LiveId" clId="{6EBA91E0-2FD5-44F3-AA72-45F079C8F3DB}" dt="2021-12-01T20:57:28.312" v="1970"/>
          <ac:picMkLst>
            <pc:docMk/>
            <pc:sldMk cId="3187253366" sldId="2480"/>
            <ac:picMk id="2" creationId="{DBE74E0F-0471-4F42-B848-A586E204350E}"/>
          </ac:picMkLst>
        </pc:picChg>
        <pc:picChg chg="mod">
          <ac:chgData name="JOÃO ALONSO CASELLA" userId="46b56f6a29d33616" providerId="LiveId" clId="{6EBA91E0-2FD5-44F3-AA72-45F079C8F3DB}" dt="2021-12-01T07:18:01.253" v="789" actId="1076"/>
          <ac:picMkLst>
            <pc:docMk/>
            <pc:sldMk cId="3187253366" sldId="2480"/>
            <ac:picMk id="19" creationId="{7678A0B9-6C81-4E63-91C6-23B9D9CAF37E}"/>
          </ac:picMkLst>
        </pc:picChg>
      </pc:sldChg>
      <pc:sldChg chg="addSp delSp modSp add del mod setBg">
        <pc:chgData name="JOÃO ALONSO CASELLA" userId="46b56f6a29d33616" providerId="LiveId" clId="{6EBA91E0-2FD5-44F3-AA72-45F079C8F3DB}" dt="2021-12-01T19:31:16.351" v="1828" actId="47"/>
        <pc:sldMkLst>
          <pc:docMk/>
          <pc:sldMk cId="1677649308" sldId="2481"/>
        </pc:sldMkLst>
        <pc:spChg chg="add mod">
          <ac:chgData name="JOÃO ALONSO CASELLA" userId="46b56f6a29d33616" providerId="LiveId" clId="{6EBA91E0-2FD5-44F3-AA72-45F079C8F3DB}" dt="2021-12-01T07:38:53.479" v="1785" actId="14100"/>
          <ac:spMkLst>
            <pc:docMk/>
            <pc:sldMk cId="1677649308" sldId="2481"/>
            <ac:spMk id="2" creationId="{E96B0670-119E-4E7A-8732-83FE36B8001D}"/>
          </ac:spMkLst>
        </pc:spChg>
        <pc:spChg chg="add mod">
          <ac:chgData name="JOÃO ALONSO CASELLA" userId="46b56f6a29d33616" providerId="LiveId" clId="{6EBA91E0-2FD5-44F3-AA72-45F079C8F3DB}" dt="2021-12-01T07:39:09.816" v="1789" actId="14100"/>
          <ac:spMkLst>
            <pc:docMk/>
            <pc:sldMk cId="1677649308" sldId="2481"/>
            <ac:spMk id="5" creationId="{7AA5EB55-C978-491E-AD32-F5D999FD957D}"/>
          </ac:spMkLst>
        </pc:spChg>
        <pc:picChg chg="add del mod">
          <ac:chgData name="JOÃO ALONSO CASELLA" userId="46b56f6a29d33616" providerId="LiveId" clId="{6EBA91E0-2FD5-44F3-AA72-45F079C8F3DB}" dt="2021-12-01T19:31:12.380" v="1826" actId="21"/>
          <ac:picMkLst>
            <pc:docMk/>
            <pc:sldMk cId="1677649308" sldId="2481"/>
            <ac:picMk id="14" creationId="{2B583651-44C3-464F-AEC6-68FEA5AEEFE0}"/>
          </ac:picMkLst>
        </pc:picChg>
      </pc:sldChg>
      <pc:sldChg chg="addSp delSp modSp add mod">
        <pc:chgData name="JOÃO ALONSO CASELLA" userId="46b56f6a29d33616" providerId="LiveId" clId="{6EBA91E0-2FD5-44F3-AA72-45F079C8F3DB}" dt="2021-12-01T21:31:24.517" v="1984"/>
        <pc:sldMkLst>
          <pc:docMk/>
          <pc:sldMk cId="337782899" sldId="2482"/>
        </pc:sldMkLst>
        <pc:spChg chg="mod">
          <ac:chgData name="JOÃO ALONSO CASELLA" userId="46b56f6a29d33616" providerId="LiveId" clId="{6EBA91E0-2FD5-44F3-AA72-45F079C8F3DB}" dt="2021-12-01T19:27:32.518" v="1815" actId="14100"/>
          <ac:spMkLst>
            <pc:docMk/>
            <pc:sldMk cId="337782899" sldId="2482"/>
            <ac:spMk id="5" creationId="{7AA5EB55-C978-491E-AD32-F5D999FD957D}"/>
          </ac:spMkLst>
        </pc:spChg>
        <pc:spChg chg="add mod">
          <ac:chgData name="JOÃO ALONSO CASELLA" userId="46b56f6a29d33616" providerId="LiveId" clId="{6EBA91E0-2FD5-44F3-AA72-45F079C8F3DB}" dt="2021-12-01T19:35:34.802" v="1926" actId="1076"/>
          <ac:spMkLst>
            <pc:docMk/>
            <pc:sldMk cId="337782899" sldId="2482"/>
            <ac:spMk id="22" creationId="{CF803BC4-81B4-4E92-977A-4C4D9D55529C}"/>
          </ac:spMkLst>
        </pc:spChg>
        <pc:picChg chg="add del mod">
          <ac:chgData name="JOÃO ALONSO CASELLA" userId="46b56f6a29d33616" providerId="LiveId" clId="{6EBA91E0-2FD5-44F3-AA72-45F079C8F3DB}" dt="2021-12-01T19:23:23.914" v="1795" actId="478"/>
          <ac:picMkLst>
            <pc:docMk/>
            <pc:sldMk cId="337782899" sldId="2482"/>
            <ac:picMk id="14" creationId="{A524BC5F-E004-489C-ACE6-60993C14D4DC}"/>
          </ac:picMkLst>
        </pc:picChg>
        <pc:picChg chg="add del mod">
          <ac:chgData name="JOÃO ALONSO CASELLA" userId="46b56f6a29d33616" providerId="LiveId" clId="{6EBA91E0-2FD5-44F3-AA72-45F079C8F3DB}" dt="2021-12-01T19:26:54.177" v="1802" actId="478"/>
          <ac:picMkLst>
            <pc:docMk/>
            <pc:sldMk cId="337782899" sldId="2482"/>
            <ac:picMk id="16" creationId="{E7602A24-FAC6-40E2-A35A-34575C72F276}"/>
          </ac:picMkLst>
        </pc:picChg>
        <pc:picChg chg="add del mod">
          <ac:chgData name="JOÃO ALONSO CASELLA" userId="46b56f6a29d33616" providerId="LiveId" clId="{6EBA91E0-2FD5-44F3-AA72-45F079C8F3DB}" dt="2021-12-01T19:28:07.973" v="1816" actId="478"/>
          <ac:picMkLst>
            <pc:docMk/>
            <pc:sldMk cId="337782899" sldId="2482"/>
            <ac:picMk id="19" creationId="{2AA6559C-1131-422E-A55A-F4464116DC09}"/>
          </ac:picMkLst>
        </pc:picChg>
        <pc:picChg chg="add mod">
          <ac:chgData name="JOÃO ALONSO CASELLA" userId="46b56f6a29d33616" providerId="LiveId" clId="{6EBA91E0-2FD5-44F3-AA72-45F079C8F3DB}" dt="2021-12-01T19:28:26.498" v="1821" actId="1076"/>
          <ac:picMkLst>
            <pc:docMk/>
            <pc:sldMk cId="337782899" sldId="2482"/>
            <ac:picMk id="21" creationId="{58A8CC9C-1492-4731-88AE-B76A23AFD9F7}"/>
          </ac:picMkLst>
        </pc:picChg>
        <pc:picChg chg="add del mod">
          <ac:chgData name="JOÃO ALONSO CASELLA" userId="46b56f6a29d33616" providerId="LiveId" clId="{6EBA91E0-2FD5-44F3-AA72-45F079C8F3DB}" dt="2021-12-01T21:27:48.889" v="1981"/>
          <ac:picMkLst>
            <pc:docMk/>
            <pc:sldMk cId="337782899" sldId="2482"/>
            <ac:picMk id="23" creationId="{18AF83A9-0A8A-49A8-B3B6-AB372C22E081}"/>
          </ac:picMkLst>
        </pc:picChg>
        <pc:picChg chg="add del mod">
          <ac:chgData name="JOÃO ALONSO CASELLA" userId="46b56f6a29d33616" providerId="LiveId" clId="{6EBA91E0-2FD5-44F3-AA72-45F079C8F3DB}" dt="2021-12-01T21:29:37.556" v="1982"/>
          <ac:picMkLst>
            <pc:docMk/>
            <pc:sldMk cId="337782899" sldId="2482"/>
            <ac:picMk id="24" creationId="{3326211E-1F89-4B65-A2AE-CF0C68FAA1E7}"/>
          </ac:picMkLst>
        </pc:picChg>
        <pc:picChg chg="add del mod">
          <ac:chgData name="JOÃO ALONSO CASELLA" userId="46b56f6a29d33616" providerId="LiveId" clId="{6EBA91E0-2FD5-44F3-AA72-45F079C8F3DB}" dt="2021-12-01T21:30:02.927" v="1983"/>
          <ac:picMkLst>
            <pc:docMk/>
            <pc:sldMk cId="337782899" sldId="2482"/>
            <ac:picMk id="25" creationId="{1C696B0C-1CC1-49DD-85F0-E78AF8840E2E}"/>
          </ac:picMkLst>
        </pc:picChg>
        <pc:picChg chg="add del mod">
          <ac:chgData name="JOÃO ALONSO CASELLA" userId="46b56f6a29d33616" providerId="LiveId" clId="{6EBA91E0-2FD5-44F3-AA72-45F079C8F3DB}" dt="2021-12-01T21:31:24.517" v="1984"/>
          <ac:picMkLst>
            <pc:docMk/>
            <pc:sldMk cId="337782899" sldId="2482"/>
            <ac:picMk id="26" creationId="{3BDD7034-24B8-4A0A-8846-004779DAED06}"/>
          </ac:picMkLst>
        </pc:picChg>
        <pc:picChg chg="add mod">
          <ac:chgData name="JOÃO ALONSO CASELLA" userId="46b56f6a29d33616" providerId="LiveId" clId="{6EBA91E0-2FD5-44F3-AA72-45F079C8F3DB}" dt="2021-12-01T21:31:24.517" v="1984"/>
          <ac:picMkLst>
            <pc:docMk/>
            <pc:sldMk cId="337782899" sldId="2482"/>
            <ac:picMk id="27" creationId="{CDB1CCC0-4D2B-4B50-887F-65D1AC8EC225}"/>
          </ac:picMkLst>
        </pc:picChg>
      </pc:sldChg>
      <pc:sldChg chg="addSp delSp modSp add mod ord">
        <pc:chgData name="JOÃO ALONSO CASELLA" userId="46b56f6a29d33616" providerId="LiveId" clId="{6EBA91E0-2FD5-44F3-AA72-45F079C8F3DB}" dt="2021-12-01T21:12:03.329" v="1974"/>
        <pc:sldMkLst>
          <pc:docMk/>
          <pc:sldMk cId="2189632644" sldId="2483"/>
        </pc:sldMkLst>
        <pc:spChg chg="add mod">
          <ac:chgData name="JOÃO ALONSO CASELLA" userId="46b56f6a29d33616" providerId="LiveId" clId="{6EBA91E0-2FD5-44F3-AA72-45F079C8F3DB}" dt="2021-12-01T19:38:23.085" v="1943" actId="20577"/>
          <ac:spMkLst>
            <pc:docMk/>
            <pc:sldMk cId="2189632644" sldId="2483"/>
            <ac:spMk id="12" creationId="{9D1D0736-D3B1-46A3-8F96-66FE581AA146}"/>
          </ac:spMkLst>
        </pc:spChg>
        <pc:picChg chg="add mod">
          <ac:chgData name="JOÃO ALONSO CASELLA" userId="46b56f6a29d33616" providerId="LiveId" clId="{6EBA91E0-2FD5-44F3-AA72-45F079C8F3DB}" dt="2021-12-01T21:12:03.329" v="1974"/>
          <ac:picMkLst>
            <pc:docMk/>
            <pc:sldMk cId="2189632644" sldId="2483"/>
            <ac:picMk id="14" creationId="{6EED092F-720C-4A68-8517-B7F53F3639DC}"/>
          </ac:picMkLst>
        </pc:picChg>
        <pc:picChg chg="add mod">
          <ac:chgData name="JOÃO ALONSO CASELLA" userId="46b56f6a29d33616" providerId="LiveId" clId="{6EBA91E0-2FD5-44F3-AA72-45F079C8F3DB}" dt="2021-12-01T19:31:56.244" v="1838" actId="1076"/>
          <ac:picMkLst>
            <pc:docMk/>
            <pc:sldMk cId="2189632644" sldId="2483"/>
            <ac:picMk id="15" creationId="{CBFA42F2-5C96-4171-A719-9D01C5879A5B}"/>
          </ac:picMkLst>
        </pc:picChg>
        <pc:picChg chg="del">
          <ac:chgData name="JOÃO ALONSO CASELLA" userId="46b56f6a29d33616" providerId="LiveId" clId="{6EBA91E0-2FD5-44F3-AA72-45F079C8F3DB}" dt="2021-12-01T19:31:23.707" v="1831" actId="478"/>
          <ac:picMkLst>
            <pc:docMk/>
            <pc:sldMk cId="2189632644" sldId="2483"/>
            <ac:picMk id="21" creationId="{58A8CC9C-1492-4731-88AE-B76A23AFD9F7}"/>
          </ac:picMkLst>
        </pc:picChg>
      </pc:sldChg>
      <pc:sldChg chg="addSp delSp modSp add mod">
        <pc:chgData name="JOÃO ALONSO CASELLA" userId="46b56f6a29d33616" providerId="LiveId" clId="{6EBA91E0-2FD5-44F3-AA72-45F079C8F3DB}" dt="2021-12-01T21:45:10.458" v="2868"/>
        <pc:sldMkLst>
          <pc:docMk/>
          <pc:sldMk cId="506425398" sldId="2484"/>
        </pc:sldMkLst>
        <pc:spChg chg="del">
          <ac:chgData name="JOÃO ALONSO CASELLA" userId="46b56f6a29d33616" providerId="LiveId" clId="{6EBA91E0-2FD5-44F3-AA72-45F079C8F3DB}" dt="2021-12-01T21:35:03.610" v="2004" actId="478"/>
          <ac:spMkLst>
            <pc:docMk/>
            <pc:sldMk cId="506425398" sldId="2484"/>
            <ac:spMk id="2" creationId="{E96B0670-119E-4E7A-8732-83FE36B8001D}"/>
          </ac:spMkLst>
        </pc:spChg>
        <pc:spChg chg="del">
          <ac:chgData name="JOÃO ALONSO CASELLA" userId="46b56f6a29d33616" providerId="LiveId" clId="{6EBA91E0-2FD5-44F3-AA72-45F079C8F3DB}" dt="2021-12-01T21:34:58.546" v="2001" actId="478"/>
          <ac:spMkLst>
            <pc:docMk/>
            <pc:sldMk cId="506425398" sldId="2484"/>
            <ac:spMk id="5" creationId="{7AA5EB55-C978-491E-AD32-F5D999FD957D}"/>
          </ac:spMkLst>
        </pc:spChg>
        <pc:spChg chg="mod">
          <ac:chgData name="JOÃO ALONSO CASELLA" userId="46b56f6a29d33616" providerId="LiveId" clId="{6EBA91E0-2FD5-44F3-AA72-45F079C8F3DB}" dt="2021-12-01T21:43:50.093" v="2864" actId="1076"/>
          <ac:spMkLst>
            <pc:docMk/>
            <pc:sldMk cId="506425398" sldId="2484"/>
            <ac:spMk id="9" creationId="{B0F0DA25-9171-430F-923E-134543C7FFA6}"/>
          </ac:spMkLst>
        </pc:spChg>
        <pc:spChg chg="del">
          <ac:chgData name="JOÃO ALONSO CASELLA" userId="46b56f6a29d33616" providerId="LiveId" clId="{6EBA91E0-2FD5-44F3-AA72-45F079C8F3DB}" dt="2021-12-01T21:35:15.564" v="2006" actId="478"/>
          <ac:spMkLst>
            <pc:docMk/>
            <pc:sldMk cId="506425398" sldId="2484"/>
            <ac:spMk id="11" creationId="{2EE736B3-F424-4267-B46B-5837E3176D30}"/>
          </ac:spMkLst>
        </pc:spChg>
        <pc:spChg chg="add mod ord">
          <ac:chgData name="JOÃO ALONSO CASELLA" userId="46b56f6a29d33616" providerId="LiveId" clId="{6EBA91E0-2FD5-44F3-AA72-45F079C8F3DB}" dt="2021-12-01T21:43:16.172" v="2853" actId="1076"/>
          <ac:spMkLst>
            <pc:docMk/>
            <pc:sldMk cId="506425398" sldId="2484"/>
            <ac:spMk id="12" creationId="{76AF4CC4-829F-4C7A-A335-F0C0EFA9BD0A}"/>
          </ac:spMkLst>
        </pc:spChg>
        <pc:spChg chg="add mod">
          <ac:chgData name="JOÃO ALONSO CASELLA" userId="46b56f6a29d33616" providerId="LiveId" clId="{6EBA91E0-2FD5-44F3-AA72-45F079C8F3DB}" dt="2021-12-01T21:43:56.464" v="2867" actId="14100"/>
          <ac:spMkLst>
            <pc:docMk/>
            <pc:sldMk cId="506425398" sldId="2484"/>
            <ac:spMk id="14" creationId="{E56F5857-C1D2-4A82-A4F1-E4BD4ABFFC5B}"/>
          </ac:spMkLst>
        </pc:spChg>
        <pc:spChg chg="mod ord">
          <ac:chgData name="JOÃO ALONSO CASELLA" userId="46b56f6a29d33616" providerId="LiveId" clId="{6EBA91E0-2FD5-44F3-AA72-45F079C8F3DB}" dt="2021-12-01T21:39:37.963" v="2787" actId="167"/>
          <ac:spMkLst>
            <pc:docMk/>
            <pc:sldMk cId="506425398" sldId="2484"/>
            <ac:spMk id="17" creationId="{5B00AE68-616E-46CB-AE2E-F8B8A4AFB10B}"/>
          </ac:spMkLst>
        </pc:spChg>
        <pc:spChg chg="del">
          <ac:chgData name="JOÃO ALONSO CASELLA" userId="46b56f6a29d33616" providerId="LiveId" clId="{6EBA91E0-2FD5-44F3-AA72-45F079C8F3DB}" dt="2021-12-01T21:35:01.975" v="2003" actId="478"/>
          <ac:spMkLst>
            <pc:docMk/>
            <pc:sldMk cId="506425398" sldId="2484"/>
            <ac:spMk id="22" creationId="{CF803BC4-81B4-4E92-977A-4C4D9D55529C}"/>
          </ac:spMkLst>
        </pc:spChg>
        <pc:grpChg chg="del">
          <ac:chgData name="JOÃO ALONSO CASELLA" userId="46b56f6a29d33616" providerId="LiveId" clId="{6EBA91E0-2FD5-44F3-AA72-45F079C8F3DB}" dt="2021-12-01T21:35:06.536" v="2005" actId="478"/>
          <ac:grpSpMkLst>
            <pc:docMk/>
            <pc:sldMk cId="506425398" sldId="2484"/>
            <ac:grpSpMk id="4" creationId="{38DDD257-9F9A-444C-93CE-E608F94D0804}"/>
          </ac:grpSpMkLst>
        </pc:grpChg>
        <pc:picChg chg="ord">
          <ac:chgData name="JOÃO ALONSO CASELLA" userId="46b56f6a29d33616" providerId="LiveId" clId="{6EBA91E0-2FD5-44F3-AA72-45F079C8F3DB}" dt="2021-12-01T21:39:46.220" v="2790" actId="167"/>
          <ac:picMkLst>
            <pc:docMk/>
            <pc:sldMk cId="506425398" sldId="2484"/>
            <ac:picMk id="6" creationId="{DF538902-041D-4D2E-B7BA-CDA1A83602A3}"/>
          </ac:picMkLst>
        </pc:picChg>
        <pc:picChg chg="ord">
          <ac:chgData name="JOÃO ALONSO CASELLA" userId="46b56f6a29d33616" providerId="LiveId" clId="{6EBA91E0-2FD5-44F3-AA72-45F079C8F3DB}" dt="2021-12-01T21:39:41.094" v="2788" actId="167"/>
          <ac:picMkLst>
            <pc:docMk/>
            <pc:sldMk cId="506425398" sldId="2484"/>
            <ac:picMk id="7" creationId="{A6660748-0C19-4198-B556-90137203446E}"/>
          </ac:picMkLst>
        </pc:picChg>
        <pc:picChg chg="ord">
          <ac:chgData name="JOÃO ALONSO CASELLA" userId="46b56f6a29d33616" providerId="LiveId" clId="{6EBA91E0-2FD5-44F3-AA72-45F079C8F3DB}" dt="2021-12-01T21:39:43.791" v="2789" actId="167"/>
          <ac:picMkLst>
            <pc:docMk/>
            <pc:sldMk cId="506425398" sldId="2484"/>
            <ac:picMk id="8" creationId="{3099E10D-1FB8-4B87-9C09-F4D0C140BD00}"/>
          </ac:picMkLst>
        </pc:picChg>
        <pc:picChg chg="add mod">
          <ac:chgData name="JOÃO ALONSO CASELLA" userId="46b56f6a29d33616" providerId="LiveId" clId="{6EBA91E0-2FD5-44F3-AA72-45F079C8F3DB}" dt="2021-12-01T21:45:10.458" v="2868"/>
          <ac:picMkLst>
            <pc:docMk/>
            <pc:sldMk cId="506425398" sldId="2484"/>
            <ac:picMk id="15" creationId="{A334B7E4-CE52-4B69-BAB4-2BB5D4BA927E}"/>
          </ac:picMkLst>
        </pc:picChg>
        <pc:picChg chg="del">
          <ac:chgData name="JOÃO ALONSO CASELLA" userId="46b56f6a29d33616" providerId="LiveId" clId="{6EBA91E0-2FD5-44F3-AA72-45F079C8F3DB}" dt="2021-12-01T21:34:59.744" v="2002" actId="478"/>
          <ac:picMkLst>
            <pc:docMk/>
            <pc:sldMk cId="506425398" sldId="2484"/>
            <ac:picMk id="21" creationId="{58A8CC9C-1492-4731-88AE-B76A23AFD9F7}"/>
          </ac:picMkLst>
        </pc:picChg>
        <pc:picChg chg="del">
          <ac:chgData name="JOÃO ALONSO CASELLA" userId="46b56f6a29d33616" providerId="LiveId" clId="{6EBA91E0-2FD5-44F3-AA72-45F079C8F3DB}" dt="2021-12-01T21:45:10.458" v="2868"/>
          <ac:picMkLst>
            <pc:docMk/>
            <pc:sldMk cId="506425398" sldId="2484"/>
            <ac:picMk id="27" creationId="{CDB1CCC0-4D2B-4B50-887F-65D1AC8EC225}"/>
          </ac:picMkLst>
        </pc:picChg>
        <pc:picChg chg="add del mod">
          <ac:chgData name="JOÃO ALONSO CASELLA" userId="46b56f6a29d33616" providerId="LiveId" clId="{6EBA91E0-2FD5-44F3-AA72-45F079C8F3DB}" dt="2021-12-01T21:42:02.855" v="2811" actId="21"/>
          <ac:picMkLst>
            <pc:docMk/>
            <pc:sldMk cId="506425398" sldId="2484"/>
            <ac:picMk id="2050" creationId="{E2EFD0FB-F2F0-4204-B876-612C74892E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9689A-720C-44C1-96EE-45950D485C4C}" type="datetime1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089040-D026-456B-AEF9-D3E3CB61D825}" type="datetime1">
              <a:rPr lang="pt-BR" noProof="0" smtClean="0"/>
              <a:t>01/12/2021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3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04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934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1600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jogadores Francisco, João Pedro, Lucas, estão na partida de desempate.  Após encontrarem o caminho mínimo, alcançando os objetivos, foi feita a designação para alocação ótima das armas no último round.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base na experiência real no game, foi possível determinar os perfis de jogo, utilizando como como critério para escolha das Lendas, as habilidades individuais dos jogadores, chegando nessas decisões.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ainda estabelecer as características nas escolhas de armas que priorizam o dano em uma determinada região: cabeça, corpo e pernas; e minimizem a rigidez da arma: cadencia, recarregamento e velocidade, a partir desses critérios. 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jogador deve escolher duas habilidades: a simples e a suprema, que maximizem o desempenho das lendas a cada rodada.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escolhas das armas e as habilidades são feitas com um orçamento limitado de Materiais (a moeda do jogo), com esses valores disponíveis a cada round.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419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2604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401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26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220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27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67954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A3BE989-76B8-4F13-9267-01FDA45C437A}" type="slidenum">
              <a:rPr lang="pt-BR" noProof="0" smtClean="0"/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8655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cap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52A32AF-62A0-4A11-B830-1542614A95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</a:t>
            </a:r>
            <a:br>
              <a:rPr lang="pt-BR" noProof="0"/>
            </a:br>
            <a:r>
              <a:rPr lang="pt-BR" noProof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Clique para editar o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Clique para editar o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  <a:gs pos="62000">
                <a:schemeClr val="accent5">
                  <a:lumMod val="75000"/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noProof="0"/>
              <a:t>Clique para editar o texto Mestre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noProof="0"/>
              <a:t>Segundo nível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noProof="0"/>
              <a:t>Terceiro nível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noProof="0"/>
              <a:t>Quarto nível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53000">
                  <a:schemeClr val="accent5">
                    <a:lumMod val="75000"/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pic>
          <p:nvPicPr>
            <p:cNvPr id="15" name="Elemento gráfico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MESTRE</a:t>
            </a:r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398" y="412000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74E604-03CA-4DD7-B530-20755B110F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325" y="4102099"/>
            <a:ext cx="4352925" cy="78340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 rtl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Espaço Reservado para Imagem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-1"/>
            <a:ext cx="1238278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224451"/>
            <a:ext cx="6117771" cy="5426414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79713" y="655467"/>
            <a:ext cx="5747658" cy="5701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rgbClr val="C0F400">
                    <a:alpha val="70000"/>
                  </a:srgbClr>
                </a:gs>
                <a:gs pos="50000">
                  <a:schemeClr val="accent1"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</a:t>
            </a:r>
            <a:br>
              <a:rPr lang="pt-BR" noProof="0"/>
            </a:br>
            <a:r>
              <a:rPr lang="pt-BR" noProof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0000"/>
                  </a:schemeClr>
                </a:gs>
                <a:gs pos="100000">
                  <a:schemeClr val="accent1"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111" y="6425624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9" r:id="rId8"/>
    <p:sldLayoutId id="2147483666" r:id="rId9"/>
    <p:sldLayoutId id="2147483670" r:id="rId10"/>
    <p:sldLayoutId id="2147483667" r:id="rId11"/>
    <p:sldLayoutId id="2147483668" r:id="rId12"/>
    <p:sldLayoutId id="2147483665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8.png"/><Relationship Id="rId1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12" Type="http://schemas.openxmlformats.org/officeDocument/2006/relationships/image" Target="../media/image14.png"/><Relationship Id="rId2" Type="http://schemas.openxmlformats.org/officeDocument/2006/relationships/audio" Target="../media/media11.m4a"/><Relationship Id="rId16" Type="http://schemas.openxmlformats.org/officeDocument/2006/relationships/image" Target="../media/image5.png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11" Type="http://schemas.openxmlformats.org/officeDocument/2006/relationships/image" Target="../media/image56.png"/><Relationship Id="rId5" Type="http://schemas.openxmlformats.org/officeDocument/2006/relationships/image" Target="../media/image7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11" Type="http://schemas.openxmlformats.org/officeDocument/2006/relationships/image" Target="../media/image69.png"/><Relationship Id="rId5" Type="http://schemas.openxmlformats.org/officeDocument/2006/relationships/image" Target="../media/image6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7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11" Type="http://schemas.openxmlformats.org/officeDocument/2006/relationships/image" Target="../media/image75.svg"/><Relationship Id="rId5" Type="http://schemas.openxmlformats.org/officeDocument/2006/relationships/image" Target="../media/image6.png"/><Relationship Id="rId1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3.svg"/><Relationship Id="rId1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audio" Target="../media/media17.m4a"/><Relationship Id="rId16" Type="http://schemas.openxmlformats.org/officeDocument/2006/relationships/image" Target="../media/image5.png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11" Type="http://schemas.openxmlformats.org/officeDocument/2006/relationships/image" Target="../media/image81.png"/><Relationship Id="rId5" Type="http://schemas.openxmlformats.org/officeDocument/2006/relationships/image" Target="../media/image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6.png"/><Relationship Id="rId12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8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audio" Target="../media/media19.m4a"/><Relationship Id="rId16" Type="http://schemas.openxmlformats.org/officeDocument/2006/relationships/image" Target="../media/image5.png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11" Type="http://schemas.openxmlformats.org/officeDocument/2006/relationships/image" Target="../media/image93.png"/><Relationship Id="rId5" Type="http://schemas.openxmlformats.org/officeDocument/2006/relationships/image" Target="../media/image8.png"/><Relationship Id="rId15" Type="http://schemas.openxmlformats.org/officeDocument/2006/relationships/image" Target="../media/image95.png"/><Relationship Id="rId10" Type="http://schemas.openxmlformats.org/officeDocument/2006/relationships/image" Target="../media/image92.png"/><Relationship Id="rId4" Type="http://schemas.openxmlformats.org/officeDocument/2006/relationships/image" Target="../media/image7.png"/><Relationship Id="rId9" Type="http://schemas.openxmlformats.org/officeDocument/2006/relationships/image" Target="../media/image91.png"/><Relationship Id="rId1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12" Type="http://schemas.openxmlformats.org/officeDocument/2006/relationships/image" Target="../media/image98.jpe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svg"/><Relationship Id="rId11" Type="http://schemas.openxmlformats.org/officeDocument/2006/relationships/image" Target="../media/image97.png"/><Relationship Id="rId5" Type="http://schemas.openxmlformats.org/officeDocument/2006/relationships/image" Target="../media/image19.png"/><Relationship Id="rId10" Type="http://schemas.openxmlformats.org/officeDocument/2006/relationships/image" Target="../media/image15.svg"/><Relationship Id="rId4" Type="http://schemas.openxmlformats.org/officeDocument/2006/relationships/image" Target="../media/image96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9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104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0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0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0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17" Type="http://schemas.openxmlformats.org/officeDocument/2006/relationships/image" Target="../media/image5.png"/><Relationship Id="rId2" Type="http://schemas.openxmlformats.org/officeDocument/2006/relationships/audio" Target="../media/media4.m4a"/><Relationship Id="rId16" Type="http://schemas.openxmlformats.org/officeDocument/2006/relationships/image" Target="../media/image24.png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5.png"/><Relationship Id="rId2" Type="http://schemas.openxmlformats.org/officeDocument/2006/relationships/audio" Target="../media/media5.m4a"/><Relationship Id="rId16" Type="http://schemas.openxmlformats.org/officeDocument/2006/relationships/image" Target="../media/image32.png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12" Type="http://schemas.openxmlformats.org/officeDocument/2006/relationships/image" Target="../media/image15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E89951-9430-488E-8127-42BB26EE5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557" y="924039"/>
            <a:ext cx="3404882" cy="2309018"/>
          </a:xfrm>
        </p:spPr>
        <p:txBody>
          <a:bodyPr>
            <a:normAutofit fontScale="90000"/>
          </a:bodyPr>
          <a:lstStyle/>
          <a:p>
            <a:r>
              <a:rPr lang="pt-BR" sz="3600">
                <a:solidFill>
                  <a:srgbClr val="8C2E34"/>
                </a:solidFill>
              </a:rPr>
              <a:t>Insper 2021.2</a:t>
            </a:r>
            <a:br>
              <a:rPr lang="pt-BR" sz="3600">
                <a:solidFill>
                  <a:srgbClr val="8C2E34"/>
                </a:solidFill>
              </a:rPr>
            </a:br>
            <a:br>
              <a:rPr lang="pt-BR" sz="3600">
                <a:solidFill>
                  <a:srgbClr val="8C2E34"/>
                </a:solidFill>
              </a:rPr>
            </a:br>
            <a:r>
              <a:rPr lang="pt-BR" sz="3600">
                <a:solidFill>
                  <a:srgbClr val="8C2E34"/>
                </a:solidFill>
              </a:rPr>
              <a:t>Turma a</a:t>
            </a:r>
            <a:br>
              <a:rPr lang="pt-BR" sz="3600">
                <a:solidFill>
                  <a:srgbClr val="8C2E34"/>
                </a:solidFill>
              </a:rPr>
            </a:br>
            <a:br>
              <a:rPr lang="pt-BR" sz="3600">
                <a:solidFill>
                  <a:srgbClr val="8C2E34"/>
                </a:solidFill>
              </a:rPr>
            </a:br>
            <a:r>
              <a:rPr lang="pt-BR" sz="3600">
                <a:solidFill>
                  <a:srgbClr val="8C2E34"/>
                </a:solidFill>
              </a:rPr>
              <a:t>grupo: sucesso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102470-CCA6-4433-BF70-6D9EE4FCD08F}"/>
              </a:ext>
            </a:extLst>
          </p:cNvPr>
          <p:cNvSpPr txBox="1"/>
          <p:nvPr/>
        </p:nvSpPr>
        <p:spPr>
          <a:xfrm>
            <a:off x="4035360" y="3448174"/>
            <a:ext cx="4121275" cy="248578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>
                <a:solidFill>
                  <a:schemeClr val="tx2">
                    <a:lumMod val="75000"/>
                  </a:schemeClr>
                </a:solidFill>
              </a:rPr>
              <a:t>Francisco Adriano de Brito Lopes</a:t>
            </a:r>
          </a:p>
          <a:p>
            <a:pPr algn="ctr"/>
            <a:endParaRPr lang="pt-B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pt-BR" sz="2000" b="1">
                <a:solidFill>
                  <a:schemeClr val="tx2">
                    <a:lumMod val="75000"/>
                  </a:schemeClr>
                </a:solidFill>
              </a:rPr>
              <a:t>João Alonso </a:t>
            </a:r>
            <a:r>
              <a:rPr lang="pt-BR" sz="2000" b="1" err="1">
                <a:solidFill>
                  <a:schemeClr val="tx2">
                    <a:lumMod val="75000"/>
                  </a:schemeClr>
                </a:solidFill>
              </a:rPr>
              <a:t>Casella</a:t>
            </a:r>
            <a:endParaRPr lang="pt-B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pt-B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pt-BR" sz="2000" b="1">
                <a:solidFill>
                  <a:schemeClr val="tx2">
                    <a:lumMod val="75000"/>
                  </a:schemeClr>
                </a:solidFill>
              </a:rPr>
              <a:t>Lucas Lourenço dos Santos</a:t>
            </a:r>
          </a:p>
          <a:p>
            <a:pPr algn="ctr"/>
            <a:endParaRPr lang="pt-BR" sz="200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pt-BR" sz="2000" b="1">
                <a:solidFill>
                  <a:schemeClr val="tx2">
                    <a:lumMod val="75000"/>
                  </a:schemeClr>
                </a:solidFill>
              </a:rPr>
              <a:t>Pedro </a:t>
            </a:r>
            <a:r>
              <a:rPr lang="pt-BR" sz="2000" b="1" err="1">
                <a:solidFill>
                  <a:schemeClr val="tx2">
                    <a:lumMod val="75000"/>
                  </a:schemeClr>
                </a:solidFill>
              </a:rPr>
              <a:t>Franciulli</a:t>
            </a:r>
            <a:r>
              <a:rPr lang="pt-BR" sz="2000" b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000" b="1" err="1">
                <a:solidFill>
                  <a:schemeClr val="tx2">
                    <a:lumMod val="75000"/>
                  </a:schemeClr>
                </a:solidFill>
              </a:rPr>
              <a:t>Buzzi</a:t>
            </a:r>
            <a:endParaRPr lang="pt-BR" sz="2000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"/>
    </mc:Choice>
    <mc:Fallback xmlns="">
      <p:transition spd="slow" advTm="11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B00AE68-616E-46CB-AE2E-F8B8A4AFB10B}"/>
                  </a:ext>
                </a:extLst>
              </p:cNvPr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rgbClr val="4F4E4D">
                  <a:alpha val="91000"/>
                </a:srgbClr>
              </a:solidFill>
              <a:ln>
                <a:solidFill>
                  <a:srgbClr val="4F4E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B00AE68-616E-46CB-AE2E-F8B8A4AFB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4F4E4D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B46BB0-3A03-43F1-819B-4D9F2D5F9A8B}"/>
              </a:ext>
            </a:extLst>
          </p:cNvPr>
          <p:cNvSpPr txBox="1"/>
          <p:nvPr/>
        </p:nvSpPr>
        <p:spPr>
          <a:xfrm>
            <a:off x="2503423" y="974501"/>
            <a:ext cx="667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E5E2D7"/>
                </a:solidFill>
              </a:rPr>
              <a:t>3. Simulação de Monte Carlo e média das simulações para 33ª partida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75D8C5-DD92-4B7E-8121-17A0C69DCF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385"/>
          <a:stretch/>
        </p:blipFill>
        <p:spPr>
          <a:xfrm>
            <a:off x="2195941" y="1420308"/>
            <a:ext cx="7800117" cy="3666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5C68B7C-04B0-483B-B1A1-1BE22BF6E3B7}"/>
                  </a:ext>
                </a:extLst>
              </p:cNvPr>
              <p:cNvSpPr txBox="1"/>
              <p:nvPr/>
            </p:nvSpPr>
            <p:spPr>
              <a:xfrm>
                <a:off x="2162193" y="5281008"/>
                <a:ext cx="92172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>
                    <a:solidFill>
                      <a:srgbClr val="E5E2D7"/>
                    </a:solidFill>
                  </a:rPr>
                  <a:t>Portanto, obteve-se: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=82,71%</m:t>
                      </m:r>
                    </m:oMath>
                  </m:oMathPara>
                </a14:m>
                <a:endParaRPr lang="pt-BR">
                  <a:solidFill>
                    <a:srgbClr val="E5E2D7"/>
                  </a:solidFill>
                </a:endParaRPr>
              </a:p>
              <a:p>
                <a:endParaRPr lang="pt-BR">
                  <a:solidFill>
                    <a:srgbClr val="E5E2D7"/>
                  </a:solidFill>
                </a:endParaRPr>
              </a:p>
              <a:p>
                <a:r>
                  <a:rPr lang="pt-BR">
                    <a:solidFill>
                      <a:srgbClr val="E5E2D7"/>
                    </a:solidFill>
                  </a:rPr>
                  <a:t>A probabilidade de encontrar um inimigo na Zona 1 durante a 33ª partida é de 82,71%</a:t>
                </a: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5C68B7C-04B0-483B-B1A1-1BE22BF6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93" y="5281008"/>
                <a:ext cx="9217255" cy="1200329"/>
              </a:xfrm>
              <a:prstGeom prst="rect">
                <a:avLst/>
              </a:prstGeom>
              <a:blipFill>
                <a:blip r:embed="rId9"/>
                <a:stretch>
                  <a:fillRect l="-595" t="-2538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>
            <a:extLst>
              <a:ext uri="{FF2B5EF4-FFF2-40B4-BE49-F238E27FC236}">
                <a16:creationId xmlns:a16="http://schemas.microsoft.com/office/drawing/2014/main" id="{FE2DB5B9-9D2B-4305-BC6D-DAAE200F8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162193" y="1407624"/>
            <a:ext cx="7833863" cy="3690564"/>
          </a:xfrm>
          <a:prstGeom prst="rect">
            <a:avLst/>
          </a:prstGeom>
          <a:noFill/>
          <a:ln w="88900">
            <a:solidFill>
              <a:srgbClr val="E5E2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id="{81549F44-28BC-45E4-A748-C02BF070028A}"/>
              </a:ext>
            </a:extLst>
          </p:cNvPr>
          <p:cNvSpPr txBox="1">
            <a:spLocks/>
          </p:cNvSpPr>
          <p:nvPr/>
        </p:nvSpPr>
        <p:spPr>
          <a:xfrm>
            <a:off x="222070" y="354023"/>
            <a:ext cx="8166704" cy="5308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>
                <a:solidFill>
                  <a:srgbClr val="E5E2D7"/>
                </a:solidFill>
              </a:rPr>
              <a:t>Simulação de Monte carlo No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92E913D-E65B-47F3-A003-1C90C29799E4}"/>
                  </a:ext>
                </a:extLst>
              </p:cNvPr>
              <p:cNvSpPr txBox="1"/>
              <p:nvPr/>
            </p:nvSpPr>
            <p:spPr>
              <a:xfrm>
                <a:off x="5506200" y="5172658"/>
                <a:ext cx="6116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92E913D-E65B-47F3-A003-1C90C2979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00" y="5172658"/>
                <a:ext cx="611640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4E928336-6FCA-4A74-9512-8A4F240A3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0923" y="6118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0"/>
    </mc:Choice>
    <mc:Fallback xmlns="">
      <p:transition spd="slow" advTm="1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1849F3F-344E-42FF-8545-D4D4A449F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754" y="289468"/>
            <a:ext cx="7622002" cy="504270"/>
          </a:xfrm>
        </p:spPr>
        <p:txBody>
          <a:bodyPr>
            <a:noAutofit/>
          </a:bodyPr>
          <a:lstStyle/>
          <a:p>
            <a:pPr algn="l"/>
            <a:r>
              <a:rPr lang="pt-BR" sz="2800">
                <a:solidFill>
                  <a:srgbClr val="E5E2D7"/>
                </a:solidFill>
              </a:rPr>
              <a:t>Resultados da simulação de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173F02C-B71C-4617-B37B-C01C23B4B702}"/>
                  </a:ext>
                </a:extLst>
              </p:cNvPr>
              <p:cNvSpPr txBox="1"/>
              <p:nvPr/>
            </p:nvSpPr>
            <p:spPr>
              <a:xfrm>
                <a:off x="935829" y="801727"/>
                <a:ext cx="5695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>
                    <a:solidFill>
                      <a:srgbClr val="E5E2D7"/>
                    </a:solidFill>
                  </a:rPr>
                  <a:t>Feitas as simulações para as 5 zonas, obteve-se as seguintes probabilidades para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encontro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173F02C-B71C-4617-B37B-C01C23B4B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29" y="801727"/>
                <a:ext cx="5695770" cy="646331"/>
              </a:xfrm>
              <a:prstGeom prst="rect">
                <a:avLst/>
              </a:prstGeom>
              <a:blipFill>
                <a:blip r:embed="rId8"/>
                <a:stretch>
                  <a:fillRect l="-964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DEB0620-0CEE-4BA8-9345-344CB6798306}"/>
                  </a:ext>
                </a:extLst>
              </p:cNvPr>
              <p:cNvSpPr txBox="1"/>
              <p:nvPr/>
            </p:nvSpPr>
            <p:spPr>
              <a:xfrm>
                <a:off x="7035208" y="3346991"/>
                <a:ext cx="332160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=82,71%</m:t>
                      </m:r>
                    </m:oMath>
                  </m:oMathPara>
                </a14:m>
                <a:endParaRPr lang="en-US" b="0">
                  <a:solidFill>
                    <a:srgbClr val="E5E2D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=67,54%</m:t>
                      </m:r>
                    </m:oMath>
                  </m:oMathPara>
                </a14:m>
                <a:endParaRPr lang="en-US" b="0" i="1">
                  <a:solidFill>
                    <a:srgbClr val="E5E2D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=42,83%</m:t>
                      </m:r>
                    </m:oMath>
                  </m:oMathPara>
                </a14:m>
                <a:endParaRPr lang="en-US" b="0" i="1">
                  <a:solidFill>
                    <a:srgbClr val="E5E2D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=49,83%</m:t>
                      </m:r>
                    </m:oMath>
                  </m:oMathPara>
                </a14:m>
                <a:endParaRPr lang="en-US" b="0" i="1">
                  <a:solidFill>
                    <a:srgbClr val="E5E2D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Zona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=19,36%</m:t>
                      </m:r>
                    </m:oMath>
                  </m:oMathPara>
                </a14:m>
                <a:endParaRPr lang="en-US" b="0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DEB0620-0CEE-4BA8-9345-344CB6798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08" y="3346991"/>
                <a:ext cx="3321607" cy="1477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CCB0A3A-BE5D-444C-AED1-6F1923272F12}"/>
                  </a:ext>
                </a:extLst>
              </p:cNvPr>
              <p:cNvSpPr txBox="1"/>
              <p:nvPr/>
            </p:nvSpPr>
            <p:spPr>
              <a:xfrm>
                <a:off x="6455801" y="5044767"/>
                <a:ext cx="47457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>
                    <a:solidFill>
                      <a:srgbClr val="E5E2D7"/>
                    </a:solidFill>
                  </a:rPr>
                  <a:t>No  entanto, é preciso calcular </a:t>
                </a:r>
                <a:r>
                  <a:rPr lang="en-US">
                    <a:solidFill>
                      <a:srgbClr val="E5E2D7"/>
                    </a:solidFill>
                  </a:rPr>
                  <a:t>a </a:t>
                </a:r>
                <a:r>
                  <a:rPr lang="pt-BR">
                    <a:solidFill>
                      <a:srgbClr val="E5E2D7"/>
                    </a:solidFill>
                  </a:rPr>
                  <a:t>probabilidade de direção tomada pelo inimigo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dire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d>
                    <m:r>
                      <a:rPr lang="pt-BR" b="0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para obter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encontro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dire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çã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d>
                  </m:oMath>
                </a14:m>
                <a:endParaRPr lang="pt-BR">
                  <a:solidFill>
                    <a:srgbClr val="E5E2D7"/>
                  </a:solidFill>
                </a:endParaRPr>
              </a:p>
              <a:p>
                <a:endParaRPr lang="pt-BR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CCB0A3A-BE5D-444C-AED1-6F1923272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801" y="5044767"/>
                <a:ext cx="4745789" cy="1200329"/>
              </a:xfrm>
              <a:prstGeom prst="rect">
                <a:avLst/>
              </a:prstGeom>
              <a:blipFill>
                <a:blip r:embed="rId10"/>
                <a:stretch>
                  <a:fillRect l="-1027" t="-3061" r="-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465C8FC-F781-4866-AD8E-281FC2E67DD4}"/>
              </a:ext>
            </a:extLst>
          </p:cNvPr>
          <p:cNvGrpSpPr/>
          <p:nvPr/>
        </p:nvGrpSpPr>
        <p:grpSpPr>
          <a:xfrm>
            <a:off x="928276" y="1566799"/>
            <a:ext cx="4807308" cy="4726821"/>
            <a:chOff x="928276" y="1566799"/>
            <a:chExt cx="4807308" cy="472682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7998B40-9BDF-4DA3-9B80-AF317E4C5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76" t="377"/>
            <a:stretch/>
          </p:blipFill>
          <p:spPr>
            <a:xfrm>
              <a:off x="928276" y="1566799"/>
              <a:ext cx="4778599" cy="4726821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ED0D6FF-908A-4BC2-8EE2-A2709B2CB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28276" y="1574788"/>
              <a:ext cx="4807308" cy="4718832"/>
            </a:xfrm>
            <a:prstGeom prst="rect">
              <a:avLst/>
            </a:prstGeom>
            <a:noFill/>
            <a:ln w="88900">
              <a:solidFill>
                <a:srgbClr val="8C2E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B5162AF-F981-4E1D-AD87-03C45440D60C}"/>
              </a:ext>
            </a:extLst>
          </p:cNvPr>
          <p:cNvGrpSpPr/>
          <p:nvPr/>
        </p:nvGrpSpPr>
        <p:grpSpPr>
          <a:xfrm>
            <a:off x="6924729" y="946243"/>
            <a:ext cx="3511016" cy="2289260"/>
            <a:chOff x="6606312" y="343593"/>
            <a:chExt cx="3755583" cy="24719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D826C6F-83C8-4EDD-BAF9-56923600C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6787" b="12028"/>
            <a:stretch/>
          </p:blipFill>
          <p:spPr>
            <a:xfrm>
              <a:off x="6640061" y="376042"/>
              <a:ext cx="3721834" cy="2397492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E0374DC2-17F7-4AEC-80C8-8605ACA1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606312" y="343593"/>
              <a:ext cx="3755581" cy="2471956"/>
            </a:xfrm>
            <a:prstGeom prst="rect">
              <a:avLst/>
            </a:prstGeom>
            <a:noFill/>
            <a:ln w="88900">
              <a:solidFill>
                <a:srgbClr val="E5E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19" name="Gráfico 18" descr="Seta: curva ligeira com preenchimento sólido">
            <a:extLst>
              <a:ext uri="{FF2B5EF4-FFF2-40B4-BE49-F238E27FC236}">
                <a16:creationId xmlns:a16="http://schemas.microsoft.com/office/drawing/2014/main" id="{E5EEC6A6-F18E-4012-B30F-2249D60C06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8226" y="796924"/>
            <a:ext cx="434309" cy="434309"/>
          </a:xfrm>
          <a:prstGeom prst="rect">
            <a:avLst/>
          </a:prstGeom>
        </p:spPr>
      </p:pic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F75DE9B4-1C49-4E28-B7EC-5AF108E5A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56376" y="6190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9"/>
    </mc:Choice>
    <mc:Fallback xmlns="">
      <p:transition spd="slow" advTm="1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79F4F2A-6961-4358-A8DD-BC3C9ACE5A47}"/>
              </a:ext>
            </a:extLst>
          </p:cNvPr>
          <p:cNvGrpSpPr/>
          <p:nvPr/>
        </p:nvGrpSpPr>
        <p:grpSpPr>
          <a:xfrm>
            <a:off x="974880" y="1105644"/>
            <a:ext cx="3072093" cy="2189943"/>
            <a:chOff x="999859" y="1004677"/>
            <a:chExt cx="3072093" cy="2189943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919BCCA3-9888-41B1-9F3F-9E1972693B59}"/>
                </a:ext>
              </a:extLst>
            </p:cNvPr>
            <p:cNvGrpSpPr/>
            <p:nvPr/>
          </p:nvGrpSpPr>
          <p:grpSpPr>
            <a:xfrm>
              <a:off x="1004559" y="1004678"/>
              <a:ext cx="3067393" cy="2189942"/>
              <a:chOff x="405665" y="941958"/>
              <a:chExt cx="3465395" cy="2616582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DF4C5D3-025D-4040-8818-8A0DA889D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665" y="941958"/>
                <a:ext cx="3465395" cy="261658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tângulo 2">
                    <a:extLst>
                      <a:ext uri="{FF2B5EF4-FFF2-40B4-BE49-F238E27FC236}">
                        <a16:creationId xmlns:a16="http://schemas.microsoft.com/office/drawing/2014/main" id="{81FFBF08-9B20-4C3D-A19A-9658D316288F}"/>
                      </a:ext>
                    </a:extLst>
                  </p:cNvPr>
                  <p:cNvSpPr/>
                  <p:nvPr/>
                </p:nvSpPr>
                <p:spPr>
                  <a:xfrm>
                    <a:off x="2910928" y="1988406"/>
                    <a:ext cx="901935" cy="214766"/>
                  </a:xfrm>
                  <a:prstGeom prst="rect">
                    <a:avLst/>
                  </a:prstGeom>
                  <a:solidFill>
                    <a:srgbClr val="4F4E4D">
                      <a:alpha val="91000"/>
                    </a:srgbClr>
                  </a:solidFill>
                  <a:ln>
                    <a:solidFill>
                      <a:srgbClr val="4F4E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frente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pt-BR" sz="1600"/>
                  </a:p>
                </p:txBody>
              </p:sp>
            </mc:Choice>
            <mc:Fallback xmlns="">
              <p:sp>
                <p:nvSpPr>
                  <p:cNvPr id="3" name="Retângulo 2">
                    <a:extLst>
                      <a:ext uri="{FF2B5EF4-FFF2-40B4-BE49-F238E27FC236}">
                        <a16:creationId xmlns:a16="http://schemas.microsoft.com/office/drawing/2014/main" id="{81FFBF08-9B20-4C3D-A19A-9658D31628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928" y="1988406"/>
                    <a:ext cx="901935" cy="2147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030" t="-12500" r="-9774" b="-53125"/>
                    </a:stretch>
                  </a:blipFill>
                  <a:ln>
                    <a:solidFill>
                      <a:srgbClr val="4F4E4D"/>
                    </a:solidFill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tângulo 13">
                    <a:extLst>
                      <a:ext uri="{FF2B5EF4-FFF2-40B4-BE49-F238E27FC236}">
                        <a16:creationId xmlns:a16="http://schemas.microsoft.com/office/drawing/2014/main" id="{89960029-48C0-4A97-A06C-71B349E240F9}"/>
                      </a:ext>
                    </a:extLst>
                  </p:cNvPr>
                  <p:cNvSpPr/>
                  <p:nvPr/>
                </p:nvSpPr>
                <p:spPr>
                  <a:xfrm>
                    <a:off x="1172425" y="2203172"/>
                    <a:ext cx="901935" cy="214766"/>
                  </a:xfrm>
                  <a:prstGeom prst="rect">
                    <a:avLst/>
                  </a:prstGeom>
                  <a:solidFill>
                    <a:srgbClr val="4F4E4D">
                      <a:alpha val="91000"/>
                    </a:srgbClr>
                  </a:solidFill>
                  <a:ln>
                    <a:solidFill>
                      <a:srgbClr val="4F4E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lado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pt-BR" sz="1600"/>
                  </a:p>
                </p:txBody>
              </p:sp>
            </mc:Choice>
            <mc:Fallback xmlns="">
              <p:sp>
                <p:nvSpPr>
                  <p:cNvPr id="14" name="Retângulo 13">
                    <a:extLst>
                      <a:ext uri="{FF2B5EF4-FFF2-40B4-BE49-F238E27FC236}">
                        <a16:creationId xmlns:a16="http://schemas.microsoft.com/office/drawing/2014/main" id="{89960029-48C0-4A97-A06C-71B349E240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2425" y="2203172"/>
                    <a:ext cx="901935" cy="2147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008" t="-16129" r="-752" b="-58065"/>
                    </a:stretch>
                  </a:blipFill>
                  <a:ln>
                    <a:solidFill>
                      <a:srgbClr val="4F4E4D"/>
                    </a:solidFill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58E8809-2023-444F-AEFB-A448EFBA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99859" y="1004677"/>
              <a:ext cx="3067392" cy="2189942"/>
            </a:xfrm>
            <a:prstGeom prst="rect">
              <a:avLst/>
            </a:prstGeom>
            <a:noFill/>
            <a:ln w="88900">
              <a:solidFill>
                <a:srgbClr val="8C2E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5F87717-6D45-4920-83C4-36F2362AE70C}"/>
              </a:ext>
            </a:extLst>
          </p:cNvPr>
          <p:cNvGrpSpPr/>
          <p:nvPr/>
        </p:nvGrpSpPr>
        <p:grpSpPr>
          <a:xfrm>
            <a:off x="947985" y="3561930"/>
            <a:ext cx="4324697" cy="2844568"/>
            <a:chOff x="1051765" y="3596409"/>
            <a:chExt cx="4061093" cy="2632063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6B7C16E-12FD-45AD-8D82-0899E0291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417" t="2533" r="34926" b="-2533"/>
            <a:stretch/>
          </p:blipFill>
          <p:spPr>
            <a:xfrm>
              <a:off x="1051765" y="3636165"/>
              <a:ext cx="4061093" cy="2592307"/>
            </a:xfrm>
            <a:prstGeom prst="rect">
              <a:avLst/>
            </a:prstGeom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4CA5AA27-EBB2-41DE-A896-654B4BC26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1065114" y="3596409"/>
              <a:ext cx="4003976" cy="2592308"/>
            </a:xfrm>
            <a:prstGeom prst="rect">
              <a:avLst/>
            </a:prstGeom>
            <a:noFill/>
            <a:ln w="88900">
              <a:solidFill>
                <a:srgbClr val="E5E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26850ED-314A-4688-94BB-B01B0F46B057}"/>
              </a:ext>
            </a:extLst>
          </p:cNvPr>
          <p:cNvGrpSpPr/>
          <p:nvPr/>
        </p:nvGrpSpPr>
        <p:grpSpPr>
          <a:xfrm>
            <a:off x="4150298" y="967727"/>
            <a:ext cx="7259351" cy="2087612"/>
            <a:chOff x="4167155" y="816363"/>
            <a:chExt cx="7259351" cy="2087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580A1B84-6D9F-414A-9131-F64C8F6E82DC}"/>
                    </a:ext>
                  </a:extLst>
                </p:cNvPr>
                <p:cNvSpPr txBox="1"/>
                <p:nvPr/>
              </p:nvSpPr>
              <p:spPr>
                <a:xfrm>
                  <a:off x="4227510" y="857709"/>
                  <a:ext cx="7198996" cy="20462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Clr>
                      <a:srgbClr val="8C2E34"/>
                    </a:buClr>
                    <a:buFont typeface="Arial" panose="020B0604020202020204" pitchFamily="34" charset="0"/>
                    <a:buChar char="•"/>
                  </a:pPr>
                  <a:r>
                    <a:rPr lang="pt-BR">
                      <a:solidFill>
                        <a:srgbClr val="E5E2D7"/>
                      </a:solidFill>
                    </a:rPr>
                    <a:t>Durante as 32 partidas jogadas, observou-se o número de rodadas em que o time oponente saiu para frente ou para o lado</a:t>
                  </a:r>
                </a:p>
                <a:p>
                  <a:pPr marL="742950" lvl="1" indent="-285750">
                    <a:buClr>
                      <a:srgbClr val="8C2E34"/>
                    </a:buClr>
                    <a:buFont typeface="Arial" panose="020B0604020202020204" pitchFamily="34" charset="0"/>
                    <a:buChar char="•"/>
                  </a:pPr>
                  <a:r>
                    <a:rPr lang="pt-BR">
                      <a:solidFill>
                        <a:srgbClr val="E5E2D7"/>
                      </a:solidFill>
                    </a:rPr>
                    <a:t>Deste modo, pode-se encontrar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</m:oMath>
                  </a14:m>
                  <a:r>
                    <a:rPr lang="pt-BR">
                      <a:solidFill>
                        <a:srgbClr val="E5E2D7"/>
                      </a:solidFill>
                    </a:rPr>
                    <a:t>:</a:t>
                  </a:r>
                </a:p>
                <a:p>
                  <a:pPr lvl="1">
                    <a:lnSpc>
                      <a:spcPct val="150000"/>
                    </a:lnSpc>
                    <a:buClr>
                      <a:srgbClr val="8C2E34"/>
                    </a:buClr>
                  </a:pPr>
                  <a:r>
                    <a:rPr lang="pt-BR" b="0">
                      <a:solidFill>
                        <a:srgbClr val="E5E2D7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frente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rodadas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que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inimigo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saiu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para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frente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rodadas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na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partida</m:t>
                          </m:r>
                        </m:den>
                      </m:f>
                    </m:oMath>
                  </a14:m>
                  <a:endParaRPr lang="en-US" b="0">
                    <a:solidFill>
                      <a:srgbClr val="E5E2D7"/>
                    </a:solidFill>
                  </a:endParaRPr>
                </a:p>
                <a:p>
                  <a:pPr lvl="1">
                    <a:lnSpc>
                      <a:spcPct val="150000"/>
                    </a:lnSpc>
                    <a:buClr>
                      <a:srgbClr val="8C2E34"/>
                    </a:buClr>
                  </a:pPr>
                  <a:r>
                    <a:rPr lang="en-US" b="0">
                      <a:solidFill>
                        <a:srgbClr val="E5E2D7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lado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frente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0">
                    <a:solidFill>
                      <a:srgbClr val="E5E2D7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580A1B84-6D9F-414A-9131-F64C8F6E8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510" y="857709"/>
                  <a:ext cx="7198996" cy="2046266"/>
                </a:xfrm>
                <a:prstGeom prst="rect">
                  <a:avLst/>
                </a:prstGeom>
                <a:blipFill>
                  <a:blip r:embed="rId11"/>
                  <a:stretch>
                    <a:fillRect l="-593" t="-1791" b="-179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áfico 21" descr="Seta: curva ligeira com preenchimento sólido">
              <a:extLst>
                <a:ext uri="{FF2B5EF4-FFF2-40B4-BE49-F238E27FC236}">
                  <a16:creationId xmlns:a16="http://schemas.microsoft.com/office/drawing/2014/main" id="{CA116B7C-0353-4D31-87A1-0C6AE879C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67155" y="816363"/>
              <a:ext cx="434309" cy="4343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ítulo 2">
                <a:extLst>
                  <a:ext uri="{FF2B5EF4-FFF2-40B4-BE49-F238E27FC236}">
                    <a16:creationId xmlns:a16="http://schemas.microsoft.com/office/drawing/2014/main" id="{3F3379A9-7DAD-4DE4-83DC-0FF51100A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591" y="325893"/>
                <a:ext cx="8236230" cy="50676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>
                    <a:solidFill>
                      <a:srgbClr val="E5E2D7"/>
                    </a:solidFill>
                  </a:rPr>
                  <a:t>Simulação de Monte carlo: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pt-BR" sz="28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dire</m:t>
                    </m:r>
                    <m:r>
                      <m:rPr>
                        <m:nor/>
                      </m:rPr>
                      <a:rPr lang="pt-BR" sz="28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nor/>
                      </m:rPr>
                      <a:rPr lang="pt-BR" sz="28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00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24" name="Título 2">
                <a:extLst>
                  <a:ext uri="{FF2B5EF4-FFF2-40B4-BE49-F238E27FC236}">
                    <a16:creationId xmlns:a16="http://schemas.microsoft.com/office/drawing/2014/main" id="{3F3379A9-7DAD-4DE4-83DC-0FF51100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1" y="325893"/>
                <a:ext cx="8236230" cy="506765"/>
              </a:xfrm>
              <a:prstGeom prst="rect">
                <a:avLst/>
              </a:prstGeom>
              <a:blipFill>
                <a:blip r:embed="rId14"/>
                <a:stretch>
                  <a:fillRect t="-28571" b="-39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D744C53-D9AD-46E0-A93B-954F9F0D8ADF}"/>
              </a:ext>
            </a:extLst>
          </p:cNvPr>
          <p:cNvGrpSpPr/>
          <p:nvPr/>
        </p:nvGrpSpPr>
        <p:grpSpPr>
          <a:xfrm>
            <a:off x="5834666" y="3647082"/>
            <a:ext cx="5528310" cy="2047725"/>
            <a:chOff x="5715705" y="3530974"/>
            <a:chExt cx="5528310" cy="204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C5DC106A-2FB8-4FAD-905C-39FF00736D17}"/>
                    </a:ext>
                  </a:extLst>
                </p:cNvPr>
                <p:cNvSpPr txBox="1"/>
                <p:nvPr/>
              </p:nvSpPr>
              <p:spPr>
                <a:xfrm>
                  <a:off x="6569706" y="4655369"/>
                  <a:ext cx="289961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buClr>
                      <a:srgbClr val="8C2E34"/>
                    </a:buClr>
                  </a:pPr>
                  <a:endParaRPr lang="pt-BR">
                    <a:solidFill>
                      <a:srgbClr val="E5E2D7"/>
                    </a:solidFill>
                  </a:endParaRPr>
                </a:p>
                <a:p>
                  <a:pPr>
                    <a:buClr>
                      <a:srgbClr val="8C2E3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E5E2D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rgbClr val="E5E2D7"/>
                                </a:solidFill>
                                <a:latin typeface="Cambria Math" panose="02040503050406030204" pitchFamily="18" charset="0"/>
                              </a:rPr>
                              <m:t>frente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𝟔𝟔</m:t>
                        </m:r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𝟓𝟖</m:t>
                        </m:r>
                        <m:r>
                          <a:rPr lang="en-US" b="1" i="1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pt-BR" b="1">
                    <a:solidFill>
                      <a:srgbClr val="E5E2D7"/>
                    </a:solidFill>
                  </a:endParaRPr>
                </a:p>
                <a:p>
                  <a:pPr>
                    <a:buClr>
                      <a:srgbClr val="8C2E3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E5E2D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rgbClr val="E5E2D7"/>
                                </a:solidFill>
                                <a:latin typeface="Cambria Math" panose="02040503050406030204" pitchFamily="18" charset="0"/>
                              </a:rPr>
                              <m:t>lado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lang="en-US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pt-BR" b="1">
                    <a:solidFill>
                      <a:srgbClr val="E5E2D7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C5DC106A-2FB8-4FAD-905C-39FF00736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706" y="4655369"/>
                  <a:ext cx="2899617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CF59B41-DC84-47B9-81C5-1830C5B22753}"/>
                </a:ext>
              </a:extLst>
            </p:cNvPr>
            <p:cNvSpPr txBox="1"/>
            <p:nvPr/>
          </p:nvSpPr>
          <p:spPr>
            <a:xfrm>
              <a:off x="5715705" y="3530974"/>
              <a:ext cx="552831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8C2E34"/>
                </a:buClr>
              </a:pPr>
              <a:r>
                <a:rPr lang="pt-BR">
                  <a:solidFill>
                    <a:srgbClr val="E5E2D7"/>
                  </a:solidFill>
                </a:rPr>
                <a:t>A mesma metodologia da simulação de Monte Carlo foi utilizada para similar uma suposta partida no. 33</a:t>
              </a:r>
              <a:endParaRPr lang="pt-BR" b="0">
                <a:solidFill>
                  <a:srgbClr val="E5E2D7"/>
                </a:solidFill>
              </a:endParaRPr>
            </a:p>
            <a:p>
              <a:pPr>
                <a:buClr>
                  <a:srgbClr val="8C2E34"/>
                </a:buClr>
              </a:pPr>
              <a:endParaRPr lang="pt-BR" b="0">
                <a:solidFill>
                  <a:srgbClr val="E5E2D7"/>
                </a:solidFill>
              </a:endParaRPr>
            </a:p>
            <a:p>
              <a:pPr>
                <a:buClr>
                  <a:srgbClr val="8C2E34"/>
                </a:buClr>
              </a:pPr>
              <a:r>
                <a:rPr lang="pt-BR" b="0">
                  <a:solidFill>
                    <a:srgbClr val="E5E2D7"/>
                  </a:solidFill>
                </a:rPr>
                <a:t>    Rodando as 100.000 simulações</a:t>
              </a:r>
              <a:r>
                <a:rPr lang="pt-BR">
                  <a:solidFill>
                    <a:srgbClr val="E5E2D7"/>
                  </a:solidFill>
                </a:rPr>
                <a:t>, obteve-se:</a:t>
              </a:r>
              <a:endParaRPr lang="pt-BR" b="0">
                <a:solidFill>
                  <a:srgbClr val="E5E2D7"/>
                </a:solidFill>
              </a:endParaRPr>
            </a:p>
          </p:txBody>
        </p:sp>
      </p:grpSp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E07988D9-13B4-4019-B428-F90AAB0FF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859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61"/>
    </mc:Choice>
    <mc:Fallback xmlns="">
      <p:transition spd="slow" advTm="6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240F4DB-C177-4337-92EE-EB10AFD5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94" y="263087"/>
            <a:ext cx="6987395" cy="531651"/>
          </a:xfrm>
        </p:spPr>
        <p:txBody>
          <a:bodyPr>
            <a:noAutofit/>
          </a:bodyPr>
          <a:lstStyle/>
          <a:p>
            <a:r>
              <a:rPr lang="pt-BR" sz="3200">
                <a:solidFill>
                  <a:srgbClr val="E5E2D7"/>
                </a:solidFill>
              </a:rPr>
              <a:t>Voltando para a função utilidade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F58EBB8-C7D8-47D5-8201-7B574D0AA9AE}"/>
                  </a:ext>
                </a:extLst>
              </p:cNvPr>
              <p:cNvSpPr txBox="1"/>
              <p:nvPr/>
            </p:nvSpPr>
            <p:spPr>
              <a:xfrm>
                <a:off x="1063296" y="1137591"/>
                <a:ext cx="2417874" cy="444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1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sz="200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pt-BR" sz="20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pt-BR" sz="20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1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sz="20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pt-BR" sz="20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pt-BR" sz="2000" b="1">
                    <a:solidFill>
                      <a:srgbClr val="E5E2D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6F58EBB8-C7D8-47D5-8201-7B574D0AA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96" y="1137591"/>
                <a:ext cx="2417874" cy="444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2">
            <a:extLst>
              <a:ext uri="{FF2B5EF4-FFF2-40B4-BE49-F238E27FC236}">
                <a16:creationId xmlns:a16="http://schemas.microsoft.com/office/drawing/2014/main" id="{3C2C8342-34E7-45D2-A886-2085E738EABA}"/>
              </a:ext>
            </a:extLst>
          </p:cNvPr>
          <p:cNvSpPr txBox="1">
            <a:spLocks/>
          </p:cNvSpPr>
          <p:nvPr/>
        </p:nvSpPr>
        <p:spPr>
          <a:xfrm>
            <a:off x="714397" y="957029"/>
            <a:ext cx="937116" cy="272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1800" b="0" cap="none">
                <a:solidFill>
                  <a:srgbClr val="E5E2D7"/>
                </a:solidFill>
              </a:rPr>
              <a:t>Tem-se</a:t>
            </a:r>
            <a:r>
              <a:rPr lang="pt-BR" sz="1600" b="0" cap="none">
                <a:solidFill>
                  <a:srgbClr val="E5E2D7"/>
                </a:solidFill>
              </a:rPr>
              <a:t>:</a:t>
            </a: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41C035B9-845E-42DA-8327-052EA38ABCFB}"/>
              </a:ext>
            </a:extLst>
          </p:cNvPr>
          <p:cNvSpPr txBox="1">
            <a:spLocks/>
          </p:cNvSpPr>
          <p:nvPr/>
        </p:nvSpPr>
        <p:spPr>
          <a:xfrm>
            <a:off x="714396" y="1762750"/>
            <a:ext cx="1127391" cy="272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1800" b="0" cap="none">
                <a:solidFill>
                  <a:srgbClr val="E5E2D7"/>
                </a:solidFill>
              </a:rPr>
              <a:t>Em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36439E9-22E7-41C7-A282-151A4605A779}"/>
                  </a:ext>
                </a:extLst>
              </p:cNvPr>
              <p:cNvSpPr txBox="1"/>
              <p:nvPr/>
            </p:nvSpPr>
            <p:spPr>
              <a:xfrm>
                <a:off x="870200" y="1947183"/>
                <a:ext cx="11273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pt-BR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b="1" i="1">
                  <a:solidFill>
                    <a:srgbClr val="E5E2D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36439E9-22E7-41C7-A282-151A4605A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00" y="1947183"/>
                <a:ext cx="1127391" cy="369332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7D588FE-5137-43E2-9C27-887BE1AA7CB4}"/>
                  </a:ext>
                </a:extLst>
              </p:cNvPr>
              <p:cNvSpPr txBox="1"/>
              <p:nvPr/>
            </p:nvSpPr>
            <p:spPr>
              <a:xfrm>
                <a:off x="870200" y="2286770"/>
                <a:ext cx="5493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dire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7D588FE-5137-43E2-9C27-887BE1AA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00" y="2286770"/>
                <a:ext cx="5493362" cy="276999"/>
              </a:xfrm>
              <a:prstGeom prst="rect">
                <a:avLst/>
              </a:prstGeom>
              <a:blipFill>
                <a:blip r:embed="rId9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E398E54-5039-4652-93AA-6E618831055B}"/>
                  </a:ext>
                </a:extLst>
              </p:cNvPr>
              <p:cNvSpPr txBox="1"/>
              <p:nvPr/>
            </p:nvSpPr>
            <p:spPr>
              <a:xfrm>
                <a:off x="7021221" y="808575"/>
                <a:ext cx="4387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cap="none">
                    <a:solidFill>
                      <a:srgbClr val="E5E2D7"/>
                    </a:solidFill>
                  </a:rPr>
                  <a:t>A</a:t>
                </a:r>
                <a:r>
                  <a:rPr lang="pt-BR" sz="1800" b="0" cap="none">
                    <a:solidFill>
                      <a:srgbClr val="E5E2D7"/>
                    </a:solidFill>
                  </a:rPr>
                  <a:t> constante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1800" b="0" cap="none">
                    <a:solidFill>
                      <a:srgbClr val="E5E2D7"/>
                    </a:solidFill>
                  </a:rPr>
                  <a:t> representa a vulnerabilidade do jogador no mapa. Determinada através da seguinte escala: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E398E54-5039-4652-93AA-6E618831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21" y="808575"/>
                <a:ext cx="4387038" cy="923330"/>
              </a:xfrm>
              <a:prstGeom prst="rect">
                <a:avLst/>
              </a:prstGeom>
              <a:blipFill>
                <a:blip r:embed="rId10"/>
                <a:stretch>
                  <a:fillRect l="-1252" t="-3974" r="-236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B573E814-AA73-42A6-9707-33B93B7F72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1755" y="1806310"/>
            <a:ext cx="4267894" cy="4451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D84F284-C1E7-4284-B2D0-E7D3D34A116B}"/>
                  </a:ext>
                </a:extLst>
              </p:cNvPr>
              <p:cNvSpPr txBox="1"/>
              <p:nvPr/>
            </p:nvSpPr>
            <p:spPr>
              <a:xfrm>
                <a:off x="922039" y="2563769"/>
                <a:ext cx="53710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cap="none" dirty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 sz="1800" b="0" cap="none">
                    <a:solidFill>
                      <a:srgbClr val="E5E2D7"/>
                    </a:solidFill>
                  </a:rPr>
                  <a:t> = tempo em segundos que o jogador leva para ir de um nó ao outro</a:t>
                </a: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D84F284-C1E7-4284-B2D0-E7D3D34A1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9" y="2563769"/>
                <a:ext cx="5371098" cy="646331"/>
              </a:xfrm>
              <a:prstGeom prst="rect">
                <a:avLst/>
              </a:prstGeom>
              <a:blipFill>
                <a:blip r:embed="rId12"/>
                <a:stretch>
                  <a:fillRect l="-908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>
            <a:extLst>
              <a:ext uri="{FF2B5EF4-FFF2-40B4-BE49-F238E27FC236}">
                <a16:creationId xmlns:a16="http://schemas.microsoft.com/office/drawing/2014/main" id="{0A2D6E32-64BC-4BA2-9F74-496B452581DE}"/>
              </a:ext>
            </a:extLst>
          </p:cNvPr>
          <p:cNvGrpSpPr/>
          <p:nvPr/>
        </p:nvGrpSpPr>
        <p:grpSpPr>
          <a:xfrm>
            <a:off x="1116569" y="3295587"/>
            <a:ext cx="4877833" cy="2962210"/>
            <a:chOff x="1188920" y="3295587"/>
            <a:chExt cx="4877833" cy="2962210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CD47A63-6811-4552-8E8B-38FE74A7E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519" b="26423"/>
            <a:stretch/>
          </p:blipFill>
          <p:spPr>
            <a:xfrm>
              <a:off x="1188920" y="3295587"/>
              <a:ext cx="4855921" cy="2961376"/>
            </a:xfrm>
            <a:prstGeom prst="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0D8E8BF-93B2-4A88-B7F2-8BAE537B1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1214540" y="3318334"/>
              <a:ext cx="4852213" cy="2939463"/>
            </a:xfrm>
            <a:prstGeom prst="rect">
              <a:avLst/>
            </a:prstGeom>
            <a:noFill/>
            <a:ln w="88900">
              <a:solidFill>
                <a:srgbClr val="8C2E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4D34E061-C3A3-45FA-BD49-737BAAB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126363" y="1785148"/>
            <a:ext cx="4283286" cy="4472649"/>
          </a:xfrm>
          <a:prstGeom prst="rect">
            <a:avLst/>
          </a:prstGeom>
          <a:noFill/>
          <a:ln w="88900"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28147882-EE12-4CD3-BCB0-4C27842AD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96024" y="6190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1"/>
    </mc:Choice>
    <mc:Fallback xmlns="">
      <p:transition spd="slow" advTm="4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-16329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240F4DB-C177-4337-92EE-EB10AFD5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841" y="246781"/>
            <a:ext cx="9643057" cy="519469"/>
          </a:xfrm>
        </p:spPr>
        <p:txBody>
          <a:bodyPr>
            <a:noAutofit/>
          </a:bodyPr>
          <a:lstStyle/>
          <a:p>
            <a:r>
              <a:rPr lang="pt-BR" sz="2800">
                <a:solidFill>
                  <a:srgbClr val="E5E2D7"/>
                </a:solidFill>
              </a:rPr>
              <a:t>objetivo: </a:t>
            </a:r>
            <a:r>
              <a:rPr lang="pt-BR" sz="2800" b="1">
                <a:solidFill>
                  <a:srgbClr val="E5E2D7"/>
                </a:solidFill>
              </a:rPr>
              <a:t>Menor caminho para adquirir os 3 objetivos</a:t>
            </a:r>
            <a:r>
              <a:rPr lang="pt-BR" sz="3200">
                <a:solidFill>
                  <a:srgbClr val="E5E2D7"/>
                </a:solidFill>
              </a:rPr>
              <a:t> 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EF7BEF7-ED3C-4DC5-9E91-F8A4DDAA9416}"/>
              </a:ext>
            </a:extLst>
          </p:cNvPr>
          <p:cNvSpPr/>
          <p:nvPr/>
        </p:nvSpPr>
        <p:spPr>
          <a:xfrm>
            <a:off x="4706546" y="4457580"/>
            <a:ext cx="2760609" cy="471994"/>
          </a:xfrm>
          <a:prstGeom prst="roundRect">
            <a:avLst/>
          </a:prstGeom>
          <a:solidFill>
            <a:srgbClr val="E5E2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8C2E34"/>
                </a:solidFill>
              </a:rPr>
              <a:t>2. Barril de Materiais (B) 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FC3F144-7190-472A-9026-18B6C8E07263}"/>
              </a:ext>
            </a:extLst>
          </p:cNvPr>
          <p:cNvSpPr/>
          <p:nvPr/>
        </p:nvSpPr>
        <p:spPr>
          <a:xfrm>
            <a:off x="1096901" y="4464219"/>
            <a:ext cx="2760609" cy="471994"/>
          </a:xfrm>
          <a:prstGeom prst="roundRect">
            <a:avLst/>
          </a:prstGeom>
          <a:solidFill>
            <a:srgbClr val="E5E2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cap="none">
                <a:solidFill>
                  <a:srgbClr val="8C2E34"/>
                </a:solidFill>
              </a:rPr>
              <a:t>1. Kit de Cura (A)</a:t>
            </a:r>
            <a:r>
              <a:rPr lang="pt-BR" b="1">
                <a:solidFill>
                  <a:srgbClr val="8C2E34"/>
                </a:solidFill>
              </a:rPr>
              <a:t>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C7C335C-90B2-47DE-A691-20A6178FFB8C}"/>
              </a:ext>
            </a:extLst>
          </p:cNvPr>
          <p:cNvSpPr/>
          <p:nvPr/>
        </p:nvSpPr>
        <p:spPr>
          <a:xfrm>
            <a:off x="8466046" y="4464219"/>
            <a:ext cx="2760609" cy="471994"/>
          </a:xfrm>
          <a:prstGeom prst="roundRect">
            <a:avLst/>
          </a:prstGeom>
          <a:solidFill>
            <a:srgbClr val="E5E2D7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8C2E34"/>
                </a:solidFill>
              </a:rPr>
              <a:t>3. </a:t>
            </a:r>
            <a:r>
              <a:rPr lang="pt-BR" b="1" err="1">
                <a:solidFill>
                  <a:srgbClr val="8C2E34"/>
                </a:solidFill>
              </a:rPr>
              <a:t>Drop</a:t>
            </a:r>
            <a:r>
              <a:rPr lang="pt-BR" sz="1600" b="1">
                <a:solidFill>
                  <a:srgbClr val="8C2E34"/>
                </a:solidFill>
              </a:rPr>
              <a:t> de Armas (C)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864B386-F0D4-4C79-B8CB-CC07C046F06A}"/>
              </a:ext>
            </a:extLst>
          </p:cNvPr>
          <p:cNvGrpSpPr/>
          <p:nvPr/>
        </p:nvGrpSpPr>
        <p:grpSpPr>
          <a:xfrm>
            <a:off x="1134683" y="5423444"/>
            <a:ext cx="10260023" cy="646331"/>
            <a:chOff x="4219279" y="4008806"/>
            <a:chExt cx="3780316" cy="1809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8CBC96E0-E6FE-445B-B7B3-FF326C57CE16}"/>
                    </a:ext>
                  </a:extLst>
                </p:cNvPr>
                <p:cNvSpPr txBox="1"/>
                <p:nvPr/>
              </p:nvSpPr>
              <p:spPr>
                <a:xfrm>
                  <a:off x="4237467" y="4008806"/>
                  <a:ext cx="3743234" cy="1809572"/>
                </a:xfrm>
                <a:prstGeom prst="rect">
                  <a:avLst/>
                </a:prstGeom>
                <a:noFill/>
                <a:ln w="28575">
                  <a:solidFill>
                    <a:srgbClr val="E5E2D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pt-BR" b="1" cap="none">
                      <a:solidFill>
                        <a:srgbClr val="E5E2D7"/>
                      </a:solidFill>
                    </a:rPr>
                    <a:t>Agora que tem-se todos os valores simulados e determinados para calcular o risco </a:t>
                  </a:r>
                  <a14:m>
                    <m:oMath xmlns:m="http://schemas.openxmlformats.org/officeDocument/2006/math">
                      <m:r>
                        <a:rPr lang="en-US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pt-BR" b="1" cap="none">
                      <a:solidFill>
                        <a:srgbClr val="E5E2D7"/>
                      </a:solidFill>
                    </a:rPr>
                    <a:t> e o tempo </a:t>
                  </a:r>
                  <a14:m>
                    <m:oMath xmlns:m="http://schemas.openxmlformats.org/officeDocument/2006/math">
                      <m:r>
                        <a:rPr lang="en-US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a14:m>
                  <a:r>
                    <a:rPr lang="pt-BR" b="1" cap="none">
                      <a:solidFill>
                        <a:srgbClr val="E5E2D7"/>
                      </a:solidFill>
                    </a:rPr>
                    <a:t>, pode-se calcular a utilidade de cada caminho e determinar o caminho mínimo, utilizando o Solver do Excel</a:t>
                  </a:r>
                </a:p>
              </p:txBody>
            </p:sp>
          </mc:Choice>
          <mc:Fallback xmlns="">
            <p:sp>
              <p:nvSpPr>
                <p:cNvPr id="3" name="CaixaDeTexto 2">
                  <a:extLst>
                    <a:ext uri="{FF2B5EF4-FFF2-40B4-BE49-F238E27FC236}">
                      <a16:creationId xmlns:a16="http://schemas.microsoft.com/office/drawing/2014/main" id="{8CBC96E0-E6FE-445B-B7B3-FF326C57C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67" y="4008806"/>
                  <a:ext cx="3743234" cy="1809572"/>
                </a:xfrm>
                <a:prstGeom prst="rect">
                  <a:avLst/>
                </a:prstGeom>
                <a:blipFill>
                  <a:blip r:embed="rId8"/>
                  <a:stretch>
                    <a:fillRect l="-359" t="-3604" r="-299" b="-10811"/>
                  </a:stretch>
                </a:blipFill>
                <a:ln w="28575">
                  <a:solidFill>
                    <a:srgbClr val="E5E2D7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39A525F-A573-47D8-870C-ABF1B4732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19279" y="4008806"/>
              <a:ext cx="3780316" cy="1794131"/>
            </a:xfrm>
            <a:prstGeom prst="rect">
              <a:avLst/>
            </a:prstGeom>
            <a:noFill/>
            <a:ln w="88900">
              <a:solidFill>
                <a:srgbClr val="E5E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CC113E8-3D1C-4DFB-A788-82653D84260F}"/>
              </a:ext>
            </a:extLst>
          </p:cNvPr>
          <p:cNvGrpSpPr/>
          <p:nvPr/>
        </p:nvGrpSpPr>
        <p:grpSpPr>
          <a:xfrm>
            <a:off x="544202" y="992459"/>
            <a:ext cx="3615203" cy="3231059"/>
            <a:chOff x="5387444" y="506949"/>
            <a:chExt cx="3107291" cy="2880121"/>
          </a:xfrm>
        </p:grpSpPr>
        <p:sp>
          <p:nvSpPr>
            <p:cNvPr id="35" name="Título 2">
              <a:extLst>
                <a:ext uri="{FF2B5EF4-FFF2-40B4-BE49-F238E27FC236}">
                  <a16:creationId xmlns:a16="http://schemas.microsoft.com/office/drawing/2014/main" id="{314428AC-81ED-48B7-B99B-EB43CB660D1E}"/>
                </a:ext>
              </a:extLst>
            </p:cNvPr>
            <p:cNvSpPr txBox="1">
              <a:spLocks/>
            </p:cNvSpPr>
            <p:nvPr/>
          </p:nvSpPr>
          <p:spPr>
            <a:xfrm>
              <a:off x="5387444" y="506949"/>
              <a:ext cx="368506" cy="2723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1800" b="0" cap="none">
                  <a:solidFill>
                    <a:srgbClr val="E5E2D7"/>
                  </a:solidFill>
                </a:rPr>
                <a:t>1.</a:t>
              </a:r>
              <a:endParaRPr lang="pt-BR" sz="1600" b="0" cap="none">
                <a:solidFill>
                  <a:srgbClr val="E5E2D7"/>
                </a:solidFill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82A829B-3F99-4913-9DD0-0B7F9DD79C87}"/>
                </a:ext>
              </a:extLst>
            </p:cNvPr>
            <p:cNvGrpSpPr/>
            <p:nvPr/>
          </p:nvGrpSpPr>
          <p:grpSpPr>
            <a:xfrm>
              <a:off x="5733330" y="583301"/>
              <a:ext cx="2761405" cy="2803769"/>
              <a:chOff x="5733330" y="583301"/>
              <a:chExt cx="2761405" cy="2803769"/>
            </a:xfrm>
          </p:grpSpPr>
          <p:pic>
            <p:nvPicPr>
              <p:cNvPr id="39" name="Picture 613026031">
                <a:extLst>
                  <a:ext uri="{FF2B5EF4-FFF2-40B4-BE49-F238E27FC236}">
                    <a16:creationId xmlns:a16="http://schemas.microsoft.com/office/drawing/2014/main" id="{554C93D4-03C9-4097-901C-2CA027AF7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33" t="12332" r="26959" b="28216"/>
              <a:stretch/>
            </p:blipFill>
            <p:spPr>
              <a:xfrm>
                <a:off x="5746412" y="599157"/>
                <a:ext cx="2748323" cy="2787913"/>
              </a:xfrm>
              <a:prstGeom prst="rect">
                <a:avLst/>
              </a:prstGeom>
            </p:spPr>
          </p:pic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353991B5-C811-4712-9D3E-2C5E5A54B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5733330" y="583301"/>
                <a:ext cx="2761405" cy="2785098"/>
              </a:xfrm>
              <a:prstGeom prst="rect">
                <a:avLst/>
              </a:prstGeom>
              <a:noFill/>
              <a:ln w="88900">
                <a:solidFill>
                  <a:srgbClr val="8C2E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/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B2CAF2D-897D-4BA5-828B-F3F64C713760}"/>
              </a:ext>
            </a:extLst>
          </p:cNvPr>
          <p:cNvGrpSpPr/>
          <p:nvPr/>
        </p:nvGrpSpPr>
        <p:grpSpPr>
          <a:xfrm>
            <a:off x="4265656" y="1074308"/>
            <a:ext cx="3512766" cy="3149208"/>
            <a:chOff x="8740369" y="508833"/>
            <a:chExt cx="3210790" cy="2862380"/>
          </a:xfrm>
        </p:grpSpPr>
        <p:sp>
          <p:nvSpPr>
            <p:cNvPr id="36" name="Título 2">
              <a:extLst>
                <a:ext uri="{FF2B5EF4-FFF2-40B4-BE49-F238E27FC236}">
                  <a16:creationId xmlns:a16="http://schemas.microsoft.com/office/drawing/2014/main" id="{9A3FB1A8-6E83-4078-8FB0-C746FA4823A6}"/>
                </a:ext>
              </a:extLst>
            </p:cNvPr>
            <p:cNvSpPr txBox="1">
              <a:spLocks/>
            </p:cNvSpPr>
            <p:nvPr/>
          </p:nvSpPr>
          <p:spPr>
            <a:xfrm>
              <a:off x="8740369" y="508833"/>
              <a:ext cx="368506" cy="2723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1800" b="0" cap="none">
                  <a:solidFill>
                    <a:srgbClr val="E5E2D7"/>
                  </a:solidFill>
                </a:rPr>
                <a:t>2.</a:t>
              </a:r>
              <a:endParaRPr lang="pt-BR" sz="1600" b="0" cap="none">
                <a:solidFill>
                  <a:srgbClr val="E5E2D7"/>
                </a:solidFill>
              </a:endParaRP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DD33A4FC-FFE2-429C-842A-9F0A2C473BFA}"/>
                </a:ext>
              </a:extLst>
            </p:cNvPr>
            <p:cNvGrpSpPr/>
            <p:nvPr/>
          </p:nvGrpSpPr>
          <p:grpSpPr>
            <a:xfrm>
              <a:off x="9041459" y="552349"/>
              <a:ext cx="2909700" cy="2818864"/>
              <a:chOff x="9041459" y="552349"/>
              <a:chExt cx="2909700" cy="2818864"/>
            </a:xfrm>
          </p:grpSpPr>
          <p:pic>
            <p:nvPicPr>
              <p:cNvPr id="40" name="Picture 1923107132">
                <a:extLst>
                  <a:ext uri="{FF2B5EF4-FFF2-40B4-BE49-F238E27FC236}">
                    <a16:creationId xmlns:a16="http://schemas.microsoft.com/office/drawing/2014/main" id="{6BC8042F-E302-454C-8453-15C64D58B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67" t="13523" r="20745" b="25016"/>
              <a:stretch/>
            </p:blipFill>
            <p:spPr>
              <a:xfrm>
                <a:off x="9041459" y="586116"/>
                <a:ext cx="2909700" cy="2785097"/>
              </a:xfrm>
              <a:prstGeom prst="rect">
                <a:avLst/>
              </a:prstGeom>
            </p:spPr>
          </p:pic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BA000984-6D69-4F22-971B-39B9D474C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9055232" y="552349"/>
                <a:ext cx="2872067" cy="2785098"/>
              </a:xfrm>
              <a:prstGeom prst="rect">
                <a:avLst/>
              </a:prstGeom>
              <a:noFill/>
              <a:ln w="88900">
                <a:solidFill>
                  <a:srgbClr val="8C2E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/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2010121-194D-47AC-BA25-2DD45921B1F1}"/>
              </a:ext>
            </a:extLst>
          </p:cNvPr>
          <p:cNvGrpSpPr/>
          <p:nvPr/>
        </p:nvGrpSpPr>
        <p:grpSpPr>
          <a:xfrm>
            <a:off x="7939578" y="1053893"/>
            <a:ext cx="3470073" cy="3149830"/>
            <a:chOff x="8420727" y="3608774"/>
            <a:chExt cx="3135440" cy="3059885"/>
          </a:xfrm>
        </p:grpSpPr>
        <p:sp>
          <p:nvSpPr>
            <p:cNvPr id="37" name="Título 2">
              <a:extLst>
                <a:ext uri="{FF2B5EF4-FFF2-40B4-BE49-F238E27FC236}">
                  <a16:creationId xmlns:a16="http://schemas.microsoft.com/office/drawing/2014/main" id="{DC989AE2-8B96-4D2B-AA45-B4E0130C9B0E}"/>
                </a:ext>
              </a:extLst>
            </p:cNvPr>
            <p:cNvSpPr txBox="1">
              <a:spLocks/>
            </p:cNvSpPr>
            <p:nvPr/>
          </p:nvSpPr>
          <p:spPr>
            <a:xfrm>
              <a:off x="8420727" y="3608774"/>
              <a:ext cx="368506" cy="2723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1800" b="0" cap="none">
                  <a:solidFill>
                    <a:srgbClr val="E5E2D7"/>
                  </a:solidFill>
                </a:rPr>
                <a:t>3.</a:t>
              </a:r>
              <a:endParaRPr lang="pt-BR" sz="1600" b="0" cap="none">
                <a:solidFill>
                  <a:srgbClr val="E5E2D7"/>
                </a:solidFill>
              </a:endParaRP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9A2E469-703C-4543-8D02-B54DBDBDB2D5}"/>
                </a:ext>
              </a:extLst>
            </p:cNvPr>
            <p:cNvGrpSpPr/>
            <p:nvPr/>
          </p:nvGrpSpPr>
          <p:grpSpPr>
            <a:xfrm>
              <a:off x="8701927" y="3628237"/>
              <a:ext cx="2854240" cy="3040422"/>
              <a:chOff x="8701927" y="3628237"/>
              <a:chExt cx="2854240" cy="3040422"/>
            </a:xfrm>
          </p:grpSpPr>
          <p:pic>
            <p:nvPicPr>
              <p:cNvPr id="41" name="Picture 1291509756" descr="Uma imagem contendo itens, bolsa, mesa, pilha&#10;&#10;Descrição gerada automaticamente">
                <a:extLst>
                  <a:ext uri="{FF2B5EF4-FFF2-40B4-BE49-F238E27FC236}">
                    <a16:creationId xmlns:a16="http://schemas.microsoft.com/office/drawing/2014/main" id="{85E441AA-646B-4C33-85B3-D0FD30765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97" t="6991" r="21593" b="15777"/>
              <a:stretch/>
            </p:blipFill>
            <p:spPr>
              <a:xfrm>
                <a:off x="8701927" y="3628237"/>
                <a:ext cx="2854240" cy="3040422"/>
              </a:xfrm>
              <a:prstGeom prst="rect">
                <a:avLst/>
              </a:prstGeom>
            </p:spPr>
          </p:pic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F9F4B071-6386-4A68-819A-DF4005346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8733813" y="3655571"/>
                <a:ext cx="2822353" cy="3013087"/>
              </a:xfrm>
              <a:prstGeom prst="rect">
                <a:avLst/>
              </a:prstGeom>
              <a:noFill/>
              <a:ln w="88900">
                <a:solidFill>
                  <a:srgbClr val="8C2E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/>
              </a:p>
            </p:txBody>
          </p:sp>
        </p:grpSp>
      </p:grpSp>
      <p:pic>
        <p:nvPicPr>
          <p:cNvPr id="14" name="Som gravado">
            <a:hlinkClick r:id="" action="ppaction://media"/>
            <a:extLst>
              <a:ext uri="{FF2B5EF4-FFF2-40B4-BE49-F238E27FC236}">
                <a16:creationId xmlns:a16="http://schemas.microsoft.com/office/drawing/2014/main" id="{63C60A25-D35F-4B31-8957-3A486A5EB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09650" y="6132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2"/>
    </mc:Choice>
    <mc:Fallback xmlns="">
      <p:transition spd="slow" advTm="1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240F4DB-C177-4337-92EE-EB10AFD5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03" y="381572"/>
            <a:ext cx="5687828" cy="53165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E5E2D7"/>
                </a:solidFill>
              </a:rPr>
              <a:t>Melhor caminho: resultado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598EB1-1CC4-40C4-BAA4-D5E45FD23A51}"/>
              </a:ext>
            </a:extLst>
          </p:cNvPr>
          <p:cNvSpPr txBox="1"/>
          <p:nvPr/>
        </p:nvSpPr>
        <p:spPr>
          <a:xfrm>
            <a:off x="894514" y="831522"/>
            <a:ext cx="570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E5E2D7"/>
                </a:solidFill>
              </a:rPr>
              <a:t>Colocando todos os dados e probabilidades simuladas no Solver do Excel, chega-se ao seguinte caminho ótimo para concluir o objetivo do time: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BC8E36-C8B7-4782-86D9-0D3B17A2959F}"/>
              </a:ext>
            </a:extLst>
          </p:cNvPr>
          <p:cNvSpPr txBox="1"/>
          <p:nvPr/>
        </p:nvSpPr>
        <p:spPr>
          <a:xfrm>
            <a:off x="6460356" y="1995834"/>
            <a:ext cx="5410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E5E2D7"/>
                </a:solidFill>
              </a:rPr>
              <a:t>H</a:t>
            </a:r>
            <a:r>
              <a:rPr lang="pt-BR" b="1">
                <a:solidFill>
                  <a:srgbClr val="E5E2D7"/>
                </a:solidFill>
                <a:sym typeface="Wingdings" panose="05000000000000000000" pitchFamily="2" charset="2"/>
              </a:rPr>
              <a:t>  Nó 1  Nó 2  Nó 3  Nó 4  A2  B2  C1</a:t>
            </a:r>
          </a:p>
          <a:p>
            <a:endParaRPr lang="pt-BR">
              <a:solidFill>
                <a:srgbClr val="E5E2D7"/>
              </a:solidFill>
              <a:sym typeface="Wingdings" panose="05000000000000000000" pitchFamily="2" charset="2"/>
            </a:endParaRPr>
          </a:p>
          <a:p>
            <a:r>
              <a:rPr lang="pt-BR">
                <a:solidFill>
                  <a:srgbClr val="E5E2D7"/>
                </a:solidFill>
                <a:sym typeface="Wingdings" panose="05000000000000000000" pitchFamily="2" charset="2"/>
              </a:rPr>
              <a:t>Ou seja:</a:t>
            </a:r>
          </a:p>
          <a:p>
            <a:r>
              <a:rPr lang="pt-BR">
                <a:solidFill>
                  <a:srgbClr val="E5E2D7"/>
                </a:solidFill>
              </a:rPr>
              <a:t>H</a:t>
            </a:r>
            <a:r>
              <a:rPr lang="pt-BR">
                <a:solidFill>
                  <a:srgbClr val="E5E2D7"/>
                </a:solidFill>
                <a:sym typeface="Wingdings" panose="05000000000000000000" pitchFamily="2" charset="2"/>
              </a:rPr>
              <a:t>  Nó 1  Nó 2  Nó 3  Nó 4  </a:t>
            </a:r>
            <a:r>
              <a:rPr lang="pt-BR" b="1">
                <a:solidFill>
                  <a:srgbClr val="E5E2D7"/>
                </a:solidFill>
                <a:sym typeface="Wingdings" panose="05000000000000000000" pitchFamily="2" charset="2"/>
              </a:rPr>
              <a:t>Kit de Cura A2  Barril de Materiais B2  </a:t>
            </a:r>
            <a:r>
              <a:rPr lang="pt-BR" b="1" err="1">
                <a:solidFill>
                  <a:srgbClr val="E5E2D7"/>
                </a:solidFill>
                <a:sym typeface="Wingdings" panose="05000000000000000000" pitchFamily="2" charset="2"/>
              </a:rPr>
              <a:t>Drop</a:t>
            </a:r>
            <a:r>
              <a:rPr lang="pt-BR" b="1">
                <a:solidFill>
                  <a:srgbClr val="E5E2D7"/>
                </a:solidFill>
                <a:sym typeface="Wingdings" panose="05000000000000000000" pitchFamily="2" charset="2"/>
              </a:rPr>
              <a:t> de Armas C1  </a:t>
            </a:r>
            <a:endParaRPr lang="pt-BR" b="1">
              <a:solidFill>
                <a:srgbClr val="E5E2D7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7A52D36-DE3B-46E0-A394-4F26013FFF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8" t="9996" r="11369" b="29281"/>
          <a:stretch/>
        </p:blipFill>
        <p:spPr>
          <a:xfrm>
            <a:off x="800100" y="2053905"/>
            <a:ext cx="5219790" cy="3801865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692E621-9F00-47FE-8719-5BC4180A5273}"/>
              </a:ext>
            </a:extLst>
          </p:cNvPr>
          <p:cNvGrpSpPr/>
          <p:nvPr/>
        </p:nvGrpSpPr>
        <p:grpSpPr>
          <a:xfrm>
            <a:off x="7555139" y="3693754"/>
            <a:ext cx="2690368" cy="1945674"/>
            <a:chOff x="4313719" y="3485633"/>
            <a:chExt cx="3138692" cy="2371275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AF1C9C19-D4FD-4DF1-A288-A47150B05BD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015" y="3799895"/>
              <a:ext cx="0" cy="1800160"/>
            </a:xfrm>
            <a:prstGeom prst="straightConnector1">
              <a:avLst/>
            </a:prstGeom>
            <a:ln w="38100">
              <a:solidFill>
                <a:srgbClr val="8C2E34"/>
              </a:solidFill>
              <a:prstDash val="sysDash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F20B36D2-DBD1-481B-899B-609634F62068}"/>
                </a:ext>
              </a:extLst>
            </p:cNvPr>
            <p:cNvGrpSpPr/>
            <p:nvPr/>
          </p:nvGrpSpPr>
          <p:grpSpPr>
            <a:xfrm>
              <a:off x="4313719" y="3485633"/>
              <a:ext cx="3138692" cy="2371275"/>
              <a:chOff x="4730164" y="3636772"/>
              <a:chExt cx="1366327" cy="1336493"/>
            </a:xfrm>
          </p:grpSpPr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889F1C8-BC27-4C89-A030-5DAB03F18C55}"/>
                  </a:ext>
                </a:extLst>
              </p:cNvPr>
              <p:cNvSpPr/>
              <p:nvPr/>
            </p:nvSpPr>
            <p:spPr>
              <a:xfrm>
                <a:off x="4730164" y="4160356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>
                    <a:solidFill>
                      <a:srgbClr val="8C2E34"/>
                    </a:solidFill>
                  </a:rPr>
                  <a:t>2. Barril de Materiais (B2) </a:t>
                </a:r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0D4321F9-B18E-4976-9379-6E759861C64C}"/>
                  </a:ext>
                </a:extLst>
              </p:cNvPr>
              <p:cNvSpPr/>
              <p:nvPr/>
            </p:nvSpPr>
            <p:spPr>
              <a:xfrm>
                <a:off x="4730165" y="3636772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 cap="none">
                    <a:solidFill>
                      <a:srgbClr val="8C2E34"/>
                    </a:solidFill>
                  </a:rPr>
                  <a:t>1. Kit de Cura (A2)</a:t>
                </a:r>
                <a:r>
                  <a:rPr lang="pt-BR" b="1">
                    <a:solidFill>
                      <a:srgbClr val="8C2E34"/>
                    </a:solidFill>
                  </a:rPr>
                  <a:t> </a:t>
                </a:r>
              </a:p>
            </p:txBody>
          </p:sp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CBE83DD2-CF3A-4165-8F76-222362C05D43}"/>
                  </a:ext>
                </a:extLst>
              </p:cNvPr>
              <p:cNvSpPr/>
              <p:nvPr/>
            </p:nvSpPr>
            <p:spPr>
              <a:xfrm>
                <a:off x="4730164" y="4683731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>
                    <a:solidFill>
                      <a:srgbClr val="8C2E34"/>
                    </a:solidFill>
                  </a:rPr>
                  <a:t>3. </a:t>
                </a:r>
                <a:r>
                  <a:rPr lang="pt-BR" b="1" err="1">
                    <a:solidFill>
                      <a:srgbClr val="8C2E34"/>
                    </a:solidFill>
                  </a:rPr>
                  <a:t>Drop</a:t>
                </a:r>
                <a:r>
                  <a:rPr lang="pt-BR" sz="1600" b="1">
                    <a:solidFill>
                      <a:srgbClr val="8C2E34"/>
                    </a:solidFill>
                  </a:rPr>
                  <a:t> de Armas (C1) </a:t>
                </a:r>
              </a:p>
            </p:txBody>
          </p:sp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CA0579-9590-492A-8D3B-324FB886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0099" y="2053905"/>
            <a:ext cx="5248059" cy="3801865"/>
          </a:xfrm>
          <a:prstGeom prst="rect">
            <a:avLst/>
          </a:prstGeom>
          <a:noFill/>
          <a:ln w="88900"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EEE4A7B-1634-4755-AC1D-8DB38D5FB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95020" y="1872530"/>
            <a:ext cx="5263712" cy="575948"/>
          </a:xfrm>
          <a:prstGeom prst="rect">
            <a:avLst/>
          </a:prstGeom>
          <a:noFill/>
          <a:ln w="88900">
            <a:solidFill>
              <a:srgbClr val="E5E2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28" name="Gráfico 27" descr="Seta: curva ligeira com preenchimento sólido">
            <a:extLst>
              <a:ext uri="{FF2B5EF4-FFF2-40B4-BE49-F238E27FC236}">
                <a16:creationId xmlns:a16="http://schemas.microsoft.com/office/drawing/2014/main" id="{222EB210-808B-4510-98B4-39D712A9C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226" y="796924"/>
            <a:ext cx="434309" cy="434309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46E2D18C-FE34-48C3-933A-90D4AEA6A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5704" y="62064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9"/>
    </mc:Choice>
    <mc:Fallback xmlns="">
      <p:transition spd="slow" advTm="17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2">
            <a:extLst>
              <a:ext uri="{FF2B5EF4-FFF2-40B4-BE49-F238E27FC236}">
                <a16:creationId xmlns:a16="http://schemas.microsoft.com/office/drawing/2014/main" id="{F19EFC47-1E9F-4D8D-BD5E-8E16179A5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144" y="217416"/>
            <a:ext cx="5876571" cy="769158"/>
          </a:xfrm>
        </p:spPr>
        <p:txBody>
          <a:bodyPr>
            <a:noAutofit/>
          </a:bodyPr>
          <a:lstStyle/>
          <a:p>
            <a:r>
              <a:rPr lang="pt-BR" sz="4000">
                <a:solidFill>
                  <a:srgbClr val="8C2E34"/>
                </a:solidFill>
              </a:rPr>
              <a:t>DESIGNAÇÃO DAS ARMAS</a:t>
            </a:r>
          </a:p>
        </p:txBody>
      </p: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7B9709D7-5383-4981-B62E-1B3393DA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42228"/>
              </p:ext>
            </p:extLst>
          </p:nvPr>
        </p:nvGraphicFramePr>
        <p:xfrm>
          <a:off x="8122793" y="865411"/>
          <a:ext cx="2619830" cy="2703068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932865">
                  <a:extLst>
                    <a:ext uri="{9D8B030D-6E8A-4147-A177-3AD203B41FA5}">
                      <a16:colId xmlns:a16="http://schemas.microsoft.com/office/drawing/2014/main" val="1521043046"/>
                    </a:ext>
                  </a:extLst>
                </a:gridCol>
                <a:gridCol w="1686965">
                  <a:extLst>
                    <a:ext uri="{9D8B030D-6E8A-4147-A177-3AD203B41FA5}">
                      <a16:colId xmlns:a16="http://schemas.microsoft.com/office/drawing/2014/main" val="1029288245"/>
                    </a:ext>
                  </a:extLst>
                </a:gridCol>
              </a:tblGrid>
              <a:tr h="306530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E5E2D7"/>
                          </a:solidFill>
                          <a:latin typeface="+mn-lt"/>
                          <a:ea typeface="+mn-ea"/>
                          <a:cs typeface="+mn-cs"/>
                        </a:rPr>
                        <a:t>ROUND</a:t>
                      </a:r>
                    </a:p>
                  </a:txBody>
                  <a:tcPr marL="68580" marR="68580" marT="0" marB="0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E5E2D7"/>
                          </a:solidFill>
                          <a:latin typeface="+mn-lt"/>
                          <a:ea typeface="+mn-ea"/>
                          <a:cs typeface="+mn-cs"/>
                        </a:rPr>
                        <a:t>MATERIAIS BASE</a:t>
                      </a:r>
                    </a:p>
                  </a:txBody>
                  <a:tcPr marL="68580" marR="68580" marT="0" marB="0">
                    <a:solidFill>
                      <a:srgbClr val="8C2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52267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550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33521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69669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1150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322839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1500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88664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1750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79088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43695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2150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126695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2300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61981"/>
                  </a:ext>
                </a:extLst>
              </a:tr>
              <a:tr h="21742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>
                          <a:solidFill>
                            <a:srgbClr val="4F4E4D"/>
                          </a:solidFill>
                          <a:latin typeface="+mn-lt"/>
                          <a:ea typeface="+mn-ea"/>
                          <a:cs typeface="+mn-cs"/>
                        </a:rPr>
                        <a:t>2500</a:t>
                      </a:r>
                    </a:p>
                  </a:txBody>
                  <a:tcPr marL="68580" marR="68580" marT="0" marB="0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7648"/>
                  </a:ext>
                </a:extLst>
              </a:tr>
            </a:tbl>
          </a:graphicData>
        </a:graphic>
      </p:graphicFrame>
      <p:sp>
        <p:nvSpPr>
          <p:cNvPr id="27" name="Título 28">
            <a:extLst>
              <a:ext uri="{FF2B5EF4-FFF2-40B4-BE49-F238E27FC236}">
                <a16:creationId xmlns:a16="http://schemas.microsoft.com/office/drawing/2014/main" id="{8D567328-5411-4043-AAAA-F840EF033FFA}"/>
              </a:ext>
            </a:extLst>
          </p:cNvPr>
          <p:cNvSpPr txBox="1">
            <a:spLocks/>
          </p:cNvSpPr>
          <p:nvPr/>
        </p:nvSpPr>
        <p:spPr>
          <a:xfrm>
            <a:off x="7852931" y="407613"/>
            <a:ext cx="3159554" cy="448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4F4E4D"/>
                </a:solidFill>
              </a:rPr>
              <a:t>Orçamento por round</a:t>
            </a:r>
          </a:p>
        </p:txBody>
      </p:sp>
      <p:sp>
        <p:nvSpPr>
          <p:cNvPr id="29" name="Título 28">
            <a:extLst>
              <a:ext uri="{FF2B5EF4-FFF2-40B4-BE49-F238E27FC236}">
                <a16:creationId xmlns:a16="http://schemas.microsoft.com/office/drawing/2014/main" id="{3F03B8B8-D4A4-44DA-9081-CC44FCC52F1A}"/>
              </a:ext>
            </a:extLst>
          </p:cNvPr>
          <p:cNvSpPr txBox="1">
            <a:spLocks/>
          </p:cNvSpPr>
          <p:nvPr/>
        </p:nvSpPr>
        <p:spPr>
          <a:xfrm>
            <a:off x="1193217" y="3584966"/>
            <a:ext cx="4378423" cy="695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>
                <a:solidFill>
                  <a:srgbClr val="4F4E4D"/>
                </a:solidFill>
              </a:rPr>
              <a:t>Habilidades das lendas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2C626FE-5508-40AD-93AF-86C88724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12718"/>
              </p:ext>
            </p:extLst>
          </p:nvPr>
        </p:nvGraphicFramePr>
        <p:xfrm>
          <a:off x="371700" y="4377152"/>
          <a:ext cx="6225905" cy="1648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352">
                  <a:extLst>
                    <a:ext uri="{9D8B030D-6E8A-4147-A177-3AD203B41FA5}">
                      <a16:colId xmlns:a16="http://schemas.microsoft.com/office/drawing/2014/main" val="1870286410"/>
                    </a:ext>
                  </a:extLst>
                </a:gridCol>
                <a:gridCol w="2117704">
                  <a:extLst>
                    <a:ext uri="{9D8B030D-6E8A-4147-A177-3AD203B41FA5}">
                      <a16:colId xmlns:a16="http://schemas.microsoft.com/office/drawing/2014/main" val="2279950477"/>
                    </a:ext>
                  </a:extLst>
                </a:gridCol>
                <a:gridCol w="2332494">
                  <a:extLst>
                    <a:ext uri="{9D8B030D-6E8A-4147-A177-3AD203B41FA5}">
                      <a16:colId xmlns:a16="http://schemas.microsoft.com/office/drawing/2014/main" val="2293911773"/>
                    </a:ext>
                  </a:extLst>
                </a:gridCol>
                <a:gridCol w="718355">
                  <a:extLst>
                    <a:ext uri="{9D8B030D-6E8A-4147-A177-3AD203B41FA5}">
                      <a16:colId xmlns:a16="http://schemas.microsoft.com/office/drawing/2014/main" val="1759081084"/>
                    </a:ext>
                  </a:extLst>
                </a:gridCol>
              </a:tblGrid>
              <a:tr h="4121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rgbClr val="E5E2D7"/>
                          </a:solidFill>
                          <a:effectLst/>
                        </a:rPr>
                        <a:t>LENDA</a:t>
                      </a:r>
                      <a:endParaRPr lang="pt-BR" sz="1400">
                        <a:solidFill>
                          <a:srgbClr val="E5E2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>
                          <a:solidFill>
                            <a:srgbClr val="E5E2D7"/>
                          </a:solidFill>
                          <a:effectLst/>
                        </a:rPr>
                        <a:t>HABILIDADE SIMPLES</a:t>
                      </a:r>
                      <a:endParaRPr lang="pt-BR" sz="1400" b="1">
                        <a:solidFill>
                          <a:srgbClr val="E5E2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>
                          <a:solidFill>
                            <a:srgbClr val="E5E2D7"/>
                          </a:solidFill>
                          <a:effectLst/>
                        </a:rPr>
                        <a:t>HABILIDADE SUPREMA</a:t>
                      </a:r>
                      <a:endParaRPr lang="pt-BR" sz="1400" b="1">
                        <a:solidFill>
                          <a:srgbClr val="E5E2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>
                          <a:solidFill>
                            <a:srgbClr val="E5E2D7"/>
                          </a:solidFill>
                          <a:effectLst/>
                        </a:rPr>
                        <a:t>TOTAL</a:t>
                      </a:r>
                      <a:endParaRPr lang="pt-BR" sz="1400" b="1">
                        <a:solidFill>
                          <a:srgbClr val="E5E2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C2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58804"/>
                  </a:ext>
                </a:extLst>
              </a:tr>
              <a:tr h="4121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solidFill>
                            <a:srgbClr val="4F4E4D"/>
                          </a:solidFill>
                          <a:effectLst/>
                        </a:rPr>
                        <a:t>Bloodhound</a:t>
                      </a:r>
                      <a:endParaRPr lang="pt-BR" sz="1100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150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450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600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27125"/>
                  </a:ext>
                </a:extLst>
              </a:tr>
              <a:tr h="4121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solidFill>
                            <a:srgbClr val="4F4E4D"/>
                          </a:solidFill>
                          <a:effectLst/>
                        </a:rPr>
                        <a:t>Gibraltar</a:t>
                      </a:r>
                      <a:endParaRPr lang="pt-BR" sz="1100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200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600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800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88451"/>
                  </a:ext>
                </a:extLst>
              </a:tr>
              <a:tr h="4121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solidFill>
                            <a:srgbClr val="4F4E4D"/>
                          </a:solidFill>
                          <a:effectLst/>
                        </a:rPr>
                        <a:t>Lifeline</a:t>
                      </a:r>
                      <a:endParaRPr lang="pt-BR" sz="1100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75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400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100" b="1">
                          <a:solidFill>
                            <a:srgbClr val="4F4E4D"/>
                          </a:solidFill>
                          <a:effectLst/>
                        </a:rPr>
                        <a:t>475</a:t>
                      </a:r>
                      <a:endParaRPr lang="pt-BR" sz="1100" b="1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71189"/>
                  </a:ext>
                </a:extLst>
              </a:tr>
            </a:tbl>
          </a:graphicData>
        </a:graphic>
      </p:graphicFrame>
      <p:graphicFrame>
        <p:nvGraphicFramePr>
          <p:cNvPr id="22" name="Tabela 2">
            <a:extLst>
              <a:ext uri="{FF2B5EF4-FFF2-40B4-BE49-F238E27FC236}">
                <a16:creationId xmlns:a16="http://schemas.microsoft.com/office/drawing/2014/main" id="{CD063C27-DDAA-4680-9BA6-DC6A590830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1546"/>
              </p:ext>
            </p:extLst>
          </p:nvPr>
        </p:nvGraphicFramePr>
        <p:xfrm>
          <a:off x="371701" y="1521323"/>
          <a:ext cx="6225904" cy="209911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8C2E34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1556476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556476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155647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1556476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692028"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1" i="0" noProof="0">
                          <a:solidFill>
                            <a:srgbClr val="E5E2D7"/>
                          </a:solidFill>
                          <a:latin typeface="Gill Sans" panose="020B0502020104020203" pitchFamily="34" charset="-79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JOGADOR</a:t>
                      </a:r>
                    </a:p>
                  </a:txBody>
                  <a:tcPr marL="67637" marR="67637" marT="34995" marB="34995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noProof="0">
                          <a:solidFill>
                            <a:srgbClr val="E5E2D7"/>
                          </a:solidFill>
                        </a:rPr>
                        <a:t>LENDA</a:t>
                      </a:r>
                      <a:endParaRPr lang="pt-BR" sz="1600" b="1" i="0" noProof="0">
                        <a:solidFill>
                          <a:srgbClr val="E5E2D7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noProof="0">
                          <a:solidFill>
                            <a:srgbClr val="E5E2D7"/>
                          </a:solidFill>
                        </a:rPr>
                        <a:t>DANOS</a:t>
                      </a:r>
                      <a:endParaRPr lang="pt-BR" sz="1600" b="1" i="0" noProof="0">
                        <a:solidFill>
                          <a:srgbClr val="E5E2D7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rgbClr val="8C2E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1" i="0" noProof="0">
                          <a:solidFill>
                            <a:srgbClr val="E5E2D7"/>
                          </a:solidFill>
                          <a:latin typeface="Gill Sans" panose="020B0502020104020203" pitchFamily="34" charset="-79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RIGIDEZ</a:t>
                      </a:r>
                    </a:p>
                  </a:txBody>
                  <a:tcPr marL="67637" marR="67637" marT="34995" marB="34995" anchor="ctr">
                    <a:solidFill>
                      <a:srgbClr val="8C2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8602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Francisco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Bloodhound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Cabeça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Cadência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635033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João Pedro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Gibraltar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Corpo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Recarregamento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386027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Lucas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Lifeline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Pernas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rgbClr val="4F4E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  <a:endParaRPr lang="pt-BR" sz="1400" b="1" i="0" noProof="0">
                        <a:solidFill>
                          <a:srgbClr val="4F4E4D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rgbClr val="E5E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  <p:sp>
        <p:nvSpPr>
          <p:cNvPr id="23" name="Título 28">
            <a:extLst>
              <a:ext uri="{FF2B5EF4-FFF2-40B4-BE49-F238E27FC236}">
                <a16:creationId xmlns:a16="http://schemas.microsoft.com/office/drawing/2014/main" id="{1C92DBF9-716A-41C1-A3B3-E69231121955}"/>
              </a:ext>
            </a:extLst>
          </p:cNvPr>
          <p:cNvSpPr txBox="1">
            <a:spLocks/>
          </p:cNvSpPr>
          <p:nvPr/>
        </p:nvSpPr>
        <p:spPr>
          <a:xfrm>
            <a:off x="1918036" y="1008556"/>
            <a:ext cx="2760483" cy="508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>
                <a:solidFill>
                  <a:srgbClr val="4F4E4D"/>
                </a:solidFill>
              </a:rPr>
              <a:t>Perfis de jogo 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65EC7CD-9B6E-4FF2-89EB-CC3462E47D5C}"/>
              </a:ext>
            </a:extLst>
          </p:cNvPr>
          <p:cNvGrpSpPr/>
          <p:nvPr/>
        </p:nvGrpSpPr>
        <p:grpSpPr>
          <a:xfrm>
            <a:off x="6981835" y="3849198"/>
            <a:ext cx="4838465" cy="2736038"/>
            <a:chOff x="1245806" y="3454704"/>
            <a:chExt cx="4981270" cy="2748873"/>
          </a:xfrm>
        </p:grpSpPr>
        <p:pic>
          <p:nvPicPr>
            <p:cNvPr id="30" name="Picture 2" descr="Apex Legends Gibraltar guide - Polygon">
              <a:extLst>
                <a:ext uri="{FF2B5EF4-FFF2-40B4-BE49-F238E27FC236}">
                  <a16:creationId xmlns:a16="http://schemas.microsoft.com/office/drawing/2014/main" id="{D4CC6D74-972E-453E-9D9C-169E31F85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005"/>
                      </a14:imgEffect>
                      <a14:imgEffect>
                        <a14:saturation sat="14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62"/>
            <a:stretch/>
          </p:blipFill>
          <p:spPr bwMode="auto">
            <a:xfrm>
              <a:off x="1289305" y="3501541"/>
              <a:ext cx="4875079" cy="270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A368DAD-8238-47BC-BD4B-619B388FF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1245806" y="3454704"/>
              <a:ext cx="4981270" cy="2748873"/>
            </a:xfrm>
            <a:prstGeom prst="rect">
              <a:avLst/>
            </a:prstGeom>
            <a:noFill/>
            <a:ln w="127000">
              <a:solidFill>
                <a:srgbClr val="882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21" name="Som gravado">
            <a:hlinkClick r:id="" action="ppaction://media"/>
            <a:extLst>
              <a:ext uri="{FF2B5EF4-FFF2-40B4-BE49-F238E27FC236}">
                <a16:creationId xmlns:a16="http://schemas.microsoft.com/office/drawing/2014/main" id="{B83E4C39-1487-4AE4-A474-C0E5DE5BF86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28.911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7886" y="6282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5840372" y="5135801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-1" y="-27754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83823AA-FBBC-42C7-A020-911EE85E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6149" y="23449"/>
            <a:ext cx="5876571" cy="769158"/>
          </a:xfrm>
        </p:spPr>
        <p:txBody>
          <a:bodyPr>
            <a:noAutofit/>
          </a:bodyPr>
          <a:lstStyle/>
          <a:p>
            <a:r>
              <a:rPr lang="pt-BR" sz="4000">
                <a:solidFill>
                  <a:srgbClr val="8C2E34"/>
                </a:solidFill>
              </a:rPr>
              <a:t>DESIGNAÇÃO DAS ARMAS</a:t>
            </a:r>
          </a:p>
        </p:txBody>
      </p:sp>
      <p:pic>
        <p:nvPicPr>
          <p:cNvPr id="18" name="Gráfico 17" descr="Voltar com preenchimento sólido">
            <a:extLst>
              <a:ext uri="{FF2B5EF4-FFF2-40B4-BE49-F238E27FC236}">
                <a16:creationId xmlns:a16="http://schemas.microsoft.com/office/drawing/2014/main" id="{0FC2CF7A-6A98-4D7F-8D98-2EB24ABC0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293136" y="688762"/>
            <a:ext cx="1185412" cy="957094"/>
          </a:xfrm>
          <a:prstGeom prst="rect">
            <a:avLst/>
          </a:prstGeom>
        </p:spPr>
      </p:pic>
      <p:pic>
        <p:nvPicPr>
          <p:cNvPr id="20" name="Gráfico 19" descr="Voltar com preenchimento sólido">
            <a:extLst>
              <a:ext uri="{FF2B5EF4-FFF2-40B4-BE49-F238E27FC236}">
                <a16:creationId xmlns:a16="http://schemas.microsoft.com/office/drawing/2014/main" id="{8F72212A-C6D0-4F96-BB16-B30FA4DBC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939017" y="641120"/>
            <a:ext cx="1174179" cy="1070801"/>
          </a:xfrm>
          <a:prstGeom prst="rect">
            <a:avLst/>
          </a:prstGeom>
        </p:spPr>
      </p:pic>
      <p:sp>
        <p:nvSpPr>
          <p:cNvPr id="21" name="Subtítulo 9">
            <a:extLst>
              <a:ext uri="{FF2B5EF4-FFF2-40B4-BE49-F238E27FC236}">
                <a16:creationId xmlns:a16="http://schemas.microsoft.com/office/drawing/2014/main" id="{9B213F6F-CA78-4950-A21C-408BC7181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322" y="907797"/>
            <a:ext cx="4056630" cy="974122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b="1">
                <a:solidFill>
                  <a:srgbClr val="4F4E4D"/>
                </a:solidFill>
              </a:rPr>
              <a:t>Maximização de Danos Corporais</a:t>
            </a:r>
          </a:p>
        </p:txBody>
      </p:sp>
      <p:sp>
        <p:nvSpPr>
          <p:cNvPr id="24" name="Subtítulo 9">
            <a:extLst>
              <a:ext uri="{FF2B5EF4-FFF2-40B4-BE49-F238E27FC236}">
                <a16:creationId xmlns:a16="http://schemas.microsoft.com/office/drawing/2014/main" id="{BE1045EF-D06B-4C3B-BDF9-354117D6CA17}"/>
              </a:ext>
            </a:extLst>
          </p:cNvPr>
          <p:cNvSpPr txBox="1">
            <a:spLocks/>
          </p:cNvSpPr>
          <p:nvPr/>
        </p:nvSpPr>
        <p:spPr>
          <a:xfrm>
            <a:off x="7334691" y="903624"/>
            <a:ext cx="2911367" cy="974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2800" b="1">
                <a:solidFill>
                  <a:srgbClr val="4F4E4D"/>
                </a:solidFill>
              </a:rPr>
              <a:t>Minimização de Rigidez</a:t>
            </a:r>
          </a:p>
        </p:txBody>
      </p: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C7073806-BFB9-4512-8A86-524FE3DCD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7242"/>
              </p:ext>
            </p:extLst>
          </p:nvPr>
        </p:nvGraphicFramePr>
        <p:xfrm>
          <a:off x="1934470" y="4203124"/>
          <a:ext cx="7816326" cy="1977519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50722">
                  <a:extLst>
                    <a:ext uri="{9D8B030D-6E8A-4147-A177-3AD203B41FA5}">
                      <a16:colId xmlns:a16="http://schemas.microsoft.com/office/drawing/2014/main" val="4245896916"/>
                    </a:ext>
                  </a:extLst>
                </a:gridCol>
                <a:gridCol w="578421">
                  <a:extLst>
                    <a:ext uri="{9D8B030D-6E8A-4147-A177-3AD203B41FA5}">
                      <a16:colId xmlns:a16="http://schemas.microsoft.com/office/drawing/2014/main" val="1861410487"/>
                    </a:ext>
                  </a:extLst>
                </a:gridCol>
                <a:gridCol w="613818">
                  <a:extLst>
                    <a:ext uri="{9D8B030D-6E8A-4147-A177-3AD203B41FA5}">
                      <a16:colId xmlns:a16="http://schemas.microsoft.com/office/drawing/2014/main" val="3002386089"/>
                    </a:ext>
                  </a:extLst>
                </a:gridCol>
                <a:gridCol w="843095">
                  <a:extLst>
                    <a:ext uri="{9D8B030D-6E8A-4147-A177-3AD203B41FA5}">
                      <a16:colId xmlns:a16="http://schemas.microsoft.com/office/drawing/2014/main" val="3922581286"/>
                    </a:ext>
                  </a:extLst>
                </a:gridCol>
                <a:gridCol w="990315">
                  <a:extLst>
                    <a:ext uri="{9D8B030D-6E8A-4147-A177-3AD203B41FA5}">
                      <a16:colId xmlns:a16="http://schemas.microsoft.com/office/drawing/2014/main" val="310302829"/>
                    </a:ext>
                  </a:extLst>
                </a:gridCol>
                <a:gridCol w="1394968">
                  <a:extLst>
                    <a:ext uri="{9D8B030D-6E8A-4147-A177-3AD203B41FA5}">
                      <a16:colId xmlns:a16="http://schemas.microsoft.com/office/drawing/2014/main" val="586901877"/>
                    </a:ext>
                  </a:extLst>
                </a:gridCol>
                <a:gridCol w="715986">
                  <a:extLst>
                    <a:ext uri="{9D8B030D-6E8A-4147-A177-3AD203B41FA5}">
                      <a16:colId xmlns:a16="http://schemas.microsoft.com/office/drawing/2014/main" val="1249988272"/>
                    </a:ext>
                  </a:extLst>
                </a:gridCol>
                <a:gridCol w="637953">
                  <a:extLst>
                    <a:ext uri="{9D8B030D-6E8A-4147-A177-3AD203B41FA5}">
                      <a16:colId xmlns:a16="http://schemas.microsoft.com/office/drawing/2014/main" val="2531482832"/>
                    </a:ext>
                  </a:extLst>
                </a:gridCol>
                <a:gridCol w="691048">
                  <a:extLst>
                    <a:ext uri="{9D8B030D-6E8A-4147-A177-3AD203B41FA5}">
                      <a16:colId xmlns:a16="http://schemas.microsoft.com/office/drawing/2014/main" val="472796743"/>
                    </a:ext>
                  </a:extLst>
                </a:gridCol>
              </a:tblGrid>
              <a:tr h="31429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u="none">
                          <a:solidFill>
                            <a:srgbClr val="4F4E4D"/>
                          </a:solidFill>
                          <a:effectLst/>
                        </a:rPr>
                        <a:t> </a:t>
                      </a:r>
                      <a:endParaRPr lang="pt-BR" sz="1600" u="none">
                        <a:solidFill>
                          <a:srgbClr val="4F4E4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u="none">
                          <a:solidFill>
                            <a:schemeClr val="bg1"/>
                          </a:solidFill>
                          <a:effectLst/>
                        </a:rPr>
                        <a:t>RIGIDEZ</a:t>
                      </a:r>
                      <a:endParaRPr lang="pt-BR" sz="1600" u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600" u="none">
                          <a:solidFill>
                            <a:schemeClr val="bg1"/>
                          </a:solidFill>
                          <a:effectLst/>
                        </a:rPr>
                        <a:t>DANO</a:t>
                      </a:r>
                      <a:endParaRPr lang="pt-BR" sz="1600" u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9969"/>
                  </a:ext>
                </a:extLst>
              </a:tr>
              <a:tr h="410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Arma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Nível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Custo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Cadência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Velocidade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Recarregamento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Cabeça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Corpo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effectLst/>
                        </a:rPr>
                        <a:t>Pernas</a:t>
                      </a:r>
                      <a:endParaRPr lang="pt-BR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76121"/>
                  </a:ext>
                </a:extLst>
              </a:tr>
              <a:tr h="4316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Volt SMG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700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83,33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0,0426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2180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178095"/>
                  </a:ext>
                </a:extLst>
              </a:tr>
              <a:tr h="410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Volt SMG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950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83,33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0,0426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2100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87779"/>
                  </a:ext>
                </a:extLst>
              </a:tr>
              <a:tr h="410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Volt SMG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1250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882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83,33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0,0426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1440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51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solidFill>
                            <a:schemeClr val="bg1"/>
                          </a:solidFill>
                          <a:effectLst/>
                        </a:rPr>
                        <a:t>41</a:t>
                      </a:r>
                      <a:endParaRPr lang="pt-BR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373933"/>
                  </a:ext>
                </a:extLst>
              </a:tr>
            </a:tbl>
          </a:graphicData>
        </a:graphic>
      </p:graphicFrame>
      <p:pic>
        <p:nvPicPr>
          <p:cNvPr id="2052" name="Picture 4" descr="Volt SMG - Apex Legends Wiki">
            <a:extLst>
              <a:ext uri="{FF2B5EF4-FFF2-40B4-BE49-F238E27FC236}">
                <a16:creationId xmlns:a16="http://schemas.microsoft.com/office/drawing/2014/main" id="{E2C7BC89-C371-496D-985E-A2B30834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41" y="2637102"/>
            <a:ext cx="3866436" cy="13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ítulo 2">
            <a:extLst>
              <a:ext uri="{FF2B5EF4-FFF2-40B4-BE49-F238E27FC236}">
                <a16:creationId xmlns:a16="http://schemas.microsoft.com/office/drawing/2014/main" id="{BD2FD9B7-4841-4E1D-9768-B0C8930A45D6}"/>
              </a:ext>
            </a:extLst>
          </p:cNvPr>
          <p:cNvSpPr txBox="1">
            <a:spLocks/>
          </p:cNvSpPr>
          <p:nvPr/>
        </p:nvSpPr>
        <p:spPr>
          <a:xfrm>
            <a:off x="2626563" y="1702718"/>
            <a:ext cx="6938873" cy="769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solidFill>
                  <a:srgbClr val="882F33"/>
                </a:solidFill>
              </a:rPr>
              <a:t>Alocação ótima para cada jogador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B21346D-A252-469B-B586-57446C00566F}"/>
              </a:ext>
            </a:extLst>
          </p:cNvPr>
          <p:cNvGrpSpPr/>
          <p:nvPr/>
        </p:nvGrpSpPr>
        <p:grpSpPr>
          <a:xfrm>
            <a:off x="3138766" y="2438085"/>
            <a:ext cx="6107459" cy="1621095"/>
            <a:chOff x="2281315" y="2510894"/>
            <a:chExt cx="6107459" cy="1621095"/>
          </a:xfrm>
        </p:grpSpPr>
        <p:sp>
          <p:nvSpPr>
            <p:cNvPr id="19" name="Título 2">
              <a:extLst>
                <a:ext uri="{FF2B5EF4-FFF2-40B4-BE49-F238E27FC236}">
                  <a16:creationId xmlns:a16="http://schemas.microsoft.com/office/drawing/2014/main" id="{000DF888-BA65-40B0-B0DF-ED1C7262BDB2}"/>
                </a:ext>
              </a:extLst>
            </p:cNvPr>
            <p:cNvSpPr txBox="1">
              <a:spLocks/>
            </p:cNvSpPr>
            <p:nvPr/>
          </p:nvSpPr>
          <p:spPr>
            <a:xfrm>
              <a:off x="2771050" y="2753871"/>
              <a:ext cx="5617724" cy="13362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2400" b="0" cap="none">
                  <a:solidFill>
                    <a:srgbClr val="4F4E4D"/>
                  </a:solidFill>
                </a:rPr>
                <a:t>3 níveis em cada arma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0" cap="none">
                  <a:solidFill>
                    <a:srgbClr val="4F4E4D"/>
                  </a:solidFill>
                </a:rPr>
                <a:t>21 armas no total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0" cap="none">
                  <a:solidFill>
                    <a:srgbClr val="4F4E4D"/>
                  </a:solidFill>
                </a:rPr>
                <a:t>63 possibilidades de escolha  </a:t>
              </a:r>
            </a:p>
          </p:txBody>
        </p:sp>
        <p:pic>
          <p:nvPicPr>
            <p:cNvPr id="22" name="Gráfico 21" descr="Seta: curva ligeira com preenchimento sólido">
              <a:extLst>
                <a:ext uri="{FF2B5EF4-FFF2-40B4-BE49-F238E27FC236}">
                  <a16:creationId xmlns:a16="http://schemas.microsoft.com/office/drawing/2014/main" id="{2EE9A350-E84A-4506-9501-D0F8CAE3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1315" y="2510894"/>
              <a:ext cx="519389" cy="519389"/>
            </a:xfrm>
            <a:prstGeom prst="rect">
              <a:avLst/>
            </a:prstGeom>
          </p:spPr>
        </p:pic>
        <p:pic>
          <p:nvPicPr>
            <p:cNvPr id="23" name="Gráfico 22" descr="Seta: curva ligeira com preenchimento sólido">
              <a:extLst>
                <a:ext uri="{FF2B5EF4-FFF2-40B4-BE49-F238E27FC236}">
                  <a16:creationId xmlns:a16="http://schemas.microsoft.com/office/drawing/2014/main" id="{55E5A34D-C90F-4531-8E59-D119313B1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8797" y="3072185"/>
              <a:ext cx="519389" cy="519389"/>
            </a:xfrm>
            <a:prstGeom prst="rect">
              <a:avLst/>
            </a:prstGeom>
          </p:spPr>
        </p:pic>
        <p:pic>
          <p:nvPicPr>
            <p:cNvPr id="25" name="Gráfico 24" descr="Seta: curva ligeira com preenchimento sólido">
              <a:extLst>
                <a:ext uri="{FF2B5EF4-FFF2-40B4-BE49-F238E27FC236}">
                  <a16:creationId xmlns:a16="http://schemas.microsoft.com/office/drawing/2014/main" id="{1838BD87-9095-49C0-B40A-2A6AB177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1315" y="3612600"/>
              <a:ext cx="519389" cy="519389"/>
            </a:xfrm>
            <a:prstGeom prst="rect">
              <a:avLst/>
            </a:prstGeom>
          </p:spPr>
        </p:pic>
      </p:grpSp>
      <p:pic>
        <p:nvPicPr>
          <p:cNvPr id="13" name="Som gravado">
            <a:hlinkClick r:id="" action="ppaction://media"/>
            <a:extLst>
              <a:ext uri="{FF2B5EF4-FFF2-40B4-BE49-F238E27FC236}">
                <a16:creationId xmlns:a16="http://schemas.microsoft.com/office/drawing/2014/main" id="{6343A0B3-3B24-440F-94DE-3192928DF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99273" y="61861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4"/>
    </mc:Choice>
    <mc:Fallback xmlns="">
      <p:transition spd="slow" advTm="25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626" x="6200775" y="647700"/>
          <p14:tracePt t="18632" x="6018213" y="903288"/>
          <p14:tracePt t="18639" x="5854700" y="1104900"/>
          <p14:tracePt t="18646" x="5745163" y="1241425"/>
          <p14:tracePt t="18657" x="5653088" y="1360488"/>
          <p14:tracePt t="18659" x="5570538" y="1479550"/>
          <p14:tracePt t="18667" x="5497513" y="1562100"/>
          <p14:tracePt t="18675" x="5443538" y="1643063"/>
          <p14:tracePt t="18681" x="5370513" y="1735138"/>
          <p14:tracePt t="18689" x="5314950" y="1835150"/>
          <p14:tracePt t="18693" x="5241925" y="1917700"/>
          <p14:tracePt t="18703" x="5168900" y="2017713"/>
          <p14:tracePt t="18707" x="5105400" y="2100263"/>
          <p14:tracePt t="18715" x="5032375" y="2200275"/>
          <p14:tracePt t="18721" x="4976813" y="2282825"/>
          <p14:tracePt t="18728" x="4903788" y="2401888"/>
          <p14:tracePt t="18737" x="4849813" y="2484438"/>
          <p14:tracePt t="18742" x="4803775" y="2565400"/>
          <p14:tracePt t="18750" x="4767263" y="2630488"/>
          <p14:tracePt t="18755" x="4711700" y="2711450"/>
          <p14:tracePt t="18764" x="4675188" y="2776538"/>
          <p14:tracePt t="18770" x="4638675" y="2840038"/>
          <p14:tracePt t="18777" x="4602163" y="2903538"/>
          <p14:tracePt t="18787" x="4575175" y="2976563"/>
          <p14:tracePt t="18791" x="4529138" y="3078163"/>
          <p14:tracePt t="18798" x="4484688" y="3195638"/>
          <p14:tracePt t="18805" x="4448175" y="3305175"/>
          <p14:tracePt t="18812" x="4402138" y="3443288"/>
          <p14:tracePt t="18821" x="4375150" y="3533775"/>
          <p14:tracePt t="18825" x="4329113" y="3633788"/>
          <p14:tracePt t="18833" x="4319588" y="3716338"/>
          <p14:tracePt t="18844" x="4302125" y="3771900"/>
          <p14:tracePt t="18850" x="4302125" y="3825875"/>
          <p14:tracePt t="18855" x="4302125" y="3871913"/>
          <p14:tracePt t="18860" x="4302125" y="3908425"/>
          <p14:tracePt t="18866" x="4302125" y="3935413"/>
          <p14:tracePt t="18873" x="4302125" y="3971925"/>
          <p14:tracePt t="18881" x="4310063" y="4000500"/>
          <p14:tracePt t="18887" x="4310063" y="4017963"/>
          <p14:tracePt t="18897" x="4310063" y="4044950"/>
          <p14:tracePt t="18903" x="4310063" y="4064000"/>
          <p14:tracePt t="18908" x="4302125" y="4090988"/>
          <p14:tracePt t="18915" x="4302125" y="4117975"/>
          <p14:tracePt t="18922" x="4292600" y="4154488"/>
          <p14:tracePt t="18928" x="4283075" y="4183063"/>
          <p14:tracePt t="18935" x="4265613" y="4227513"/>
          <p14:tracePt t="18942" x="4256088" y="4264025"/>
          <p14:tracePt t="18949" x="4229100" y="4346575"/>
          <p14:tracePt t="18956" x="4200525" y="4446588"/>
          <p14:tracePt t="18964" x="4156075" y="4556125"/>
          <p14:tracePt t="18970" x="4127500" y="4694238"/>
          <p14:tracePt t="18977" x="4083050" y="4784725"/>
          <p14:tracePt t="18987" x="4054475" y="4884738"/>
          <p14:tracePt t="18991" x="4027488" y="4967288"/>
          <p14:tracePt t="18998" x="4008438" y="5003800"/>
          <p14:tracePt t="19004" x="4000500" y="5049838"/>
          <p14:tracePt t="19012" x="3981450" y="5068888"/>
          <p14:tracePt t="19022" x="3981450" y="5086350"/>
          <p14:tracePt t="19025" x="3971925" y="5095875"/>
          <p14:tracePt t="19032" x="3971925" y="5105400"/>
          <p14:tracePt t="19039" x="3963988" y="5122863"/>
          <p14:tracePt t="19047" x="3963988" y="5141913"/>
          <p14:tracePt t="19054" x="3954463" y="5159375"/>
          <p14:tracePt t="19060" x="3944938" y="5178425"/>
          <p14:tracePt t="19067" x="3935413" y="5195888"/>
          <p14:tracePt t="19073" x="3927475" y="5214938"/>
          <p14:tracePt t="19081" x="3927475" y="5232400"/>
          <p14:tracePt t="19087" x="3927475" y="5241925"/>
          <p14:tracePt t="19094" x="3917950" y="5241925"/>
          <p14:tracePt t="19103" x="3917950" y="5251450"/>
          <p14:tracePt t="19108" x="3908425" y="5259388"/>
          <p14:tracePt t="19129" x="3908425" y="5268913"/>
          <p14:tracePt t="19143" x="3908425" y="5278438"/>
          <p14:tracePt t="19156" x="3917950" y="5287963"/>
          <p14:tracePt t="19164" x="3944938" y="5287963"/>
          <p14:tracePt t="19171" x="4000500" y="5305425"/>
          <p14:tracePt t="19177" x="4064000" y="5324475"/>
          <p14:tracePt t="19187" x="4137025" y="5332413"/>
          <p14:tracePt t="19191" x="4210050" y="5341938"/>
          <p14:tracePt t="19198" x="4310063" y="5360988"/>
          <p14:tracePt t="19204" x="4365625" y="5368925"/>
          <p14:tracePt t="19212" x="4392613" y="5368925"/>
          <p14:tracePt t="19218" x="4438650" y="5378450"/>
          <p14:tracePt t="19225" x="4465638" y="5387975"/>
          <p14:tracePt t="19232" x="4484688" y="5387975"/>
          <p14:tracePt t="19239" x="4502150" y="5387975"/>
          <p14:tracePt t="19247" x="4521200" y="5387975"/>
          <p14:tracePt t="19253" x="4548188" y="5387975"/>
          <p14:tracePt t="19260" x="4575175" y="5387975"/>
          <p14:tracePt t="19267" x="4621213" y="5387975"/>
          <p14:tracePt t="19273" x="4675188" y="5387975"/>
          <p14:tracePt t="19280" x="4730750" y="5387975"/>
          <p14:tracePt t="19287" x="4840288" y="5387975"/>
          <p14:tracePt t="19294" x="4959350" y="5378450"/>
          <p14:tracePt t="19301" x="5086350" y="5360988"/>
          <p14:tracePt t="19308" x="5232400" y="5332413"/>
          <p14:tracePt t="19314" x="5378450" y="5314950"/>
          <p14:tracePt t="19322" x="5480050" y="5305425"/>
          <p14:tracePt t="19331" x="5553075" y="5287963"/>
          <p14:tracePt t="19338" x="5607050" y="5278438"/>
          <p14:tracePt t="19342" x="5643563" y="5268913"/>
          <p14:tracePt t="19352" x="5662613" y="5268913"/>
          <p14:tracePt t="19356" x="5670550" y="5259388"/>
          <p14:tracePt t="19370" x="5680075" y="5251450"/>
          <p14:tracePt t="19386" x="5689600" y="5251450"/>
          <p14:tracePt t="19391" x="5689600" y="5241925"/>
          <p14:tracePt t="19404" x="5689600" y="5232400"/>
          <p14:tracePt t="19436" x="5689600" y="5222875"/>
          <p14:tracePt t="19453" x="5689600" y="5214938"/>
          <p14:tracePt t="19470" x="5689600" y="5205413"/>
          <p14:tracePt t="19474" x="5680075" y="5195888"/>
          <p14:tracePt t="19481" x="5670550" y="5168900"/>
          <p14:tracePt t="19487" x="5662613" y="5132388"/>
          <p14:tracePt t="19494" x="5643563" y="5086350"/>
          <p14:tracePt t="19501" x="5634038" y="5068888"/>
          <p14:tracePt t="19508" x="5616575" y="5032375"/>
          <p14:tracePt t="19516" x="5607050" y="5022850"/>
          <p14:tracePt t="19522" x="5597525" y="5013325"/>
          <p14:tracePt t="19531" x="5553075" y="4986338"/>
          <p14:tracePt t="19537" x="5516563" y="4959350"/>
          <p14:tracePt t="19543" x="5480050" y="4930775"/>
          <p14:tracePt t="19553" x="5414963" y="4922838"/>
          <p14:tracePt t="19556" x="5334000" y="4894263"/>
          <p14:tracePt t="19564" x="5260975" y="4884738"/>
          <p14:tracePt t="19570" x="5214938" y="4884738"/>
          <p14:tracePt t="19577" x="5178425" y="4884738"/>
          <p14:tracePt t="19586" x="5151438" y="4884738"/>
          <p14:tracePt t="19591" x="5132388" y="4884738"/>
          <p14:tracePt t="19597" x="5114925" y="4884738"/>
          <p14:tracePt t="19605" x="5105400" y="4884738"/>
          <p14:tracePt t="19613" x="5095875" y="4884738"/>
          <p14:tracePt t="19619" x="5086350" y="4884738"/>
          <p14:tracePt t="19660" x="5095875" y="4884738"/>
          <p14:tracePt t="19666" x="5141913" y="4867275"/>
          <p14:tracePt t="19674" x="5260975" y="4794250"/>
          <p14:tracePt t="19680" x="5497513" y="4611688"/>
          <p14:tracePt t="19688" x="5808663" y="4346575"/>
          <p14:tracePt t="19694" x="6127750" y="4044950"/>
          <p14:tracePt t="19702" x="6419850" y="3735388"/>
          <p14:tracePt t="19708" x="6594475" y="3497263"/>
          <p14:tracePt t="19715" x="6748463" y="3278188"/>
          <p14:tracePt t="19722" x="6867525" y="3086100"/>
          <p14:tracePt t="19730" x="6959600" y="2913063"/>
          <p14:tracePt t="19736" x="7113588" y="2684463"/>
          <p14:tracePt t="19743" x="7242175" y="2438400"/>
          <p14:tracePt t="19753" x="7443788" y="2109788"/>
          <p14:tracePt t="19757" x="7643813" y="1781175"/>
          <p14:tracePt t="19764" x="7808913" y="1489075"/>
          <p14:tracePt t="19771" x="7991475" y="1223963"/>
          <p14:tracePt t="19777" x="8118475" y="1004888"/>
          <p14:tracePt t="19784" x="8228013" y="849313"/>
          <p14:tracePt t="19791" x="8301038" y="730250"/>
          <p14:tracePt t="19798" x="8356600" y="630238"/>
          <p14:tracePt t="23769" x="4083050" y="0"/>
          <p14:tracePt t="23774" x="3881438" y="0"/>
          <p14:tracePt t="23781" x="3662363" y="0"/>
          <p14:tracePt t="23788" x="346075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5840372" y="5135801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5657" y="-27754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83823AA-FBBC-42C7-A020-911EE85E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8540" y="-2606"/>
            <a:ext cx="6679520" cy="644517"/>
          </a:xfrm>
        </p:spPr>
        <p:txBody>
          <a:bodyPr>
            <a:noAutofit/>
          </a:bodyPr>
          <a:lstStyle/>
          <a:p>
            <a:r>
              <a:rPr lang="pt-BR" sz="4000">
                <a:solidFill>
                  <a:srgbClr val="8C2E34"/>
                </a:solidFill>
              </a:rPr>
              <a:t>Modelagem do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D9C626F-E0BF-440E-A579-9907A147E81E}"/>
                  </a:ext>
                </a:extLst>
              </p:cNvPr>
              <p:cNvSpPr txBox="1"/>
              <p:nvPr/>
            </p:nvSpPr>
            <p:spPr>
              <a:xfrm>
                <a:off x="410946" y="1092940"/>
                <a:ext cx="2585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4F4E4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func>
                    </m:oMath>
                  </m:oMathPara>
                </a14:m>
                <a:endParaRPr lang="pt-BR" sz="2000">
                  <a:solidFill>
                    <a:srgbClr val="4F4E4D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D9C626F-E0BF-440E-A579-9907A147E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6" y="1092940"/>
                <a:ext cx="2585972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EF129295-59EC-48F9-8982-725F7276C4DB}"/>
              </a:ext>
            </a:extLst>
          </p:cNvPr>
          <p:cNvSpPr txBox="1"/>
          <p:nvPr/>
        </p:nvSpPr>
        <p:spPr>
          <a:xfrm>
            <a:off x="410946" y="641911"/>
            <a:ext cx="197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rgbClr val="4F4E4D"/>
                </a:solidFill>
              </a:rPr>
              <a:t>Função</a:t>
            </a:r>
            <a:r>
              <a:rPr lang="en-US" sz="2000" b="1">
                <a:solidFill>
                  <a:srgbClr val="4F4E4D"/>
                </a:solidFill>
              </a:rPr>
              <a:t> </a:t>
            </a:r>
            <a:r>
              <a:rPr lang="en-US" sz="2000" b="1" err="1">
                <a:solidFill>
                  <a:srgbClr val="4F4E4D"/>
                </a:solidFill>
              </a:rPr>
              <a:t>objetivo</a:t>
            </a:r>
            <a:r>
              <a:rPr lang="en-US" sz="2000" b="1">
                <a:solidFill>
                  <a:srgbClr val="4F4E4D"/>
                </a:solidFill>
              </a:rPr>
              <a:t>:</a:t>
            </a:r>
            <a:endParaRPr lang="pt-BR" sz="2000" b="1">
              <a:solidFill>
                <a:srgbClr val="4F4E4D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51D6824-9C37-4884-A91B-4A9D9CFB583C}"/>
              </a:ext>
            </a:extLst>
          </p:cNvPr>
          <p:cNvSpPr txBox="1"/>
          <p:nvPr/>
        </p:nvSpPr>
        <p:spPr>
          <a:xfrm>
            <a:off x="410946" y="1642383"/>
            <a:ext cx="197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4F4E4D"/>
                </a:solidFill>
              </a:rPr>
              <a:t>Em</a:t>
            </a:r>
            <a:r>
              <a:rPr lang="en-US">
                <a:solidFill>
                  <a:srgbClr val="4F4E4D"/>
                </a:solidFill>
              </a:rPr>
              <a:t> que:</a:t>
            </a:r>
            <a:endParaRPr lang="pt-BR">
              <a:solidFill>
                <a:srgbClr val="4F4E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82302F9-4208-4841-8BC8-CB2D255031FE}"/>
                  </a:ext>
                </a:extLst>
              </p:cNvPr>
              <p:cNvSpPr txBox="1"/>
              <p:nvPr/>
            </p:nvSpPr>
            <p:spPr>
              <a:xfrm>
                <a:off x="410946" y="1903128"/>
                <a:ext cx="11934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F4E4D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4F4E4D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2000" b="0">
                  <a:solidFill>
                    <a:srgbClr val="4F4E4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F4E4D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rgbClr val="4F4E4D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pt-BR" sz="2000">
                  <a:solidFill>
                    <a:srgbClr val="4F4E4D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82302F9-4208-4841-8BC8-CB2D2550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6" y="1903128"/>
                <a:ext cx="1193465" cy="707886"/>
              </a:xfrm>
              <a:prstGeom prst="rect">
                <a:avLst/>
              </a:prstGeom>
              <a:blipFill>
                <a:blip r:embed="rId8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3CA1826-CA87-443B-8204-515831F6B7FD}"/>
                  </a:ext>
                </a:extLst>
              </p:cNvPr>
              <p:cNvSpPr txBox="1"/>
              <p:nvPr/>
            </p:nvSpPr>
            <p:spPr>
              <a:xfrm>
                <a:off x="463748" y="2306828"/>
                <a:ext cx="3632277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63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sz="20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pt-BR" sz="20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63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sz="2000">
                  <a:solidFill>
                    <a:srgbClr val="4F4E4D"/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3CA1826-CA87-443B-8204-515831F6B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8" y="2306828"/>
                <a:ext cx="3632277" cy="19951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63D9EC1-E449-4E77-AD30-1B130AB88538}"/>
                  </a:ext>
                </a:extLst>
              </p:cNvPr>
              <p:cNvSpPr txBox="1"/>
              <p:nvPr/>
            </p:nvSpPr>
            <p:spPr>
              <a:xfrm>
                <a:off x="452801" y="4345020"/>
                <a:ext cx="4609849" cy="1244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dano da arma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na característica de dano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(cabeça, corpo ou pernas)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a rigidez da arma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na característica de rigidez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(cadência, velocidade ou recarregamento).</a:t>
                </a:r>
                <a:endParaRPr lang="pt-BR">
                  <a:solidFill>
                    <a:srgbClr val="4F4E4D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863D9EC1-E449-4E77-AD30-1B130AB8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01" y="4345020"/>
                <a:ext cx="4609849" cy="1244956"/>
              </a:xfrm>
              <a:prstGeom prst="rect">
                <a:avLst/>
              </a:prstGeom>
              <a:blipFill>
                <a:blip r:embed="rId10"/>
                <a:stretch>
                  <a:fillRect l="-1058" t="-2451" r="-1852" b="-68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0AA899E-FAC5-410C-B5D7-7EB93ACCBCFD}"/>
                  </a:ext>
                </a:extLst>
              </p:cNvPr>
              <p:cNvSpPr txBox="1"/>
              <p:nvPr/>
            </p:nvSpPr>
            <p:spPr>
              <a:xfrm>
                <a:off x="409372" y="5566797"/>
                <a:ext cx="46098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Repare que maximizar uma rigidez negativa (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 significa minimizar a rigidez, que será calculado considerando os pesos dados por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na função-objetivo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0AA899E-FAC5-410C-B5D7-7EB93ACC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2" y="5566797"/>
                <a:ext cx="4609849" cy="1200329"/>
              </a:xfrm>
              <a:prstGeom prst="rect">
                <a:avLst/>
              </a:prstGeom>
              <a:blipFill>
                <a:blip r:embed="rId11"/>
                <a:stretch>
                  <a:fillRect l="-1058" t="-2538" r="-1455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2156E2E9-2D11-4095-A668-10D748CA2885}"/>
              </a:ext>
            </a:extLst>
          </p:cNvPr>
          <p:cNvSpPr txBox="1"/>
          <p:nvPr/>
        </p:nvSpPr>
        <p:spPr>
          <a:xfrm>
            <a:off x="5565328" y="558894"/>
            <a:ext cx="197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rgbClr val="4F4E4D"/>
                </a:solidFill>
              </a:rPr>
              <a:t>Restrições</a:t>
            </a:r>
            <a:r>
              <a:rPr lang="en-US" sz="2000" b="1">
                <a:solidFill>
                  <a:srgbClr val="4F4E4D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4C9BAB1-3078-4E3F-99F3-E7C40B1F4DAB}"/>
                  </a:ext>
                </a:extLst>
              </p:cNvPr>
              <p:cNvSpPr txBox="1"/>
              <p:nvPr/>
            </p:nvSpPr>
            <p:spPr>
              <a:xfrm>
                <a:off x="7376159" y="3714137"/>
                <a:ext cx="1576142" cy="2808333"/>
              </a:xfrm>
              <a:prstGeom prst="rect">
                <a:avLst/>
              </a:prstGeom>
              <a:noFill/>
              <a:ln>
                <a:solidFill>
                  <a:srgbClr val="8C2E34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800" i="1" smtClean="0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63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63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=2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=1⋮</m:t>
                      </m:r>
                      <m:nary>
                        <m:naryPr>
                          <m:chr m:val="∑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63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=6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4C9BAB1-3078-4E3F-99F3-E7C40B1F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159" y="3714137"/>
                <a:ext cx="1576142" cy="28083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8C2E34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E9380D5-9884-4FAF-B159-6544E4F0F632}"/>
                  </a:ext>
                </a:extLst>
              </p:cNvPr>
              <p:cNvSpPr txBox="1"/>
              <p:nvPr/>
            </p:nvSpPr>
            <p:spPr>
              <a:xfrm>
                <a:off x="5637520" y="3710372"/>
                <a:ext cx="1544027" cy="2902205"/>
              </a:xfrm>
              <a:prstGeom prst="rect">
                <a:avLst/>
              </a:prstGeom>
              <a:noFill/>
              <a:ln>
                <a:solidFill>
                  <a:srgbClr val="8C2E34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800" i="1" smtClean="0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=2,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</m:t>
                      </m:r>
                      <m:r>
                        <a:rPr lang="pt-BR" sz="1800" i="1" smtClean="0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⋮</m:t>
                      </m:r>
                      <m:nary>
                        <m:naryPr>
                          <m:chr m:val="∑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=63,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1E9380D5-9884-4FAF-B159-6544E4F0F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20" y="3710372"/>
                <a:ext cx="1544027" cy="2902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8C2E34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652CCA1-D5C8-4464-B748-80265AE34F15}"/>
                  </a:ext>
                </a:extLst>
              </p:cNvPr>
              <p:cNvSpPr txBox="1"/>
              <p:nvPr/>
            </p:nvSpPr>
            <p:spPr>
              <a:xfrm>
                <a:off x="7383416" y="558894"/>
                <a:ext cx="4084681" cy="3041217"/>
              </a:xfrm>
              <a:prstGeom prst="rect">
                <a:avLst/>
              </a:prstGeom>
              <a:noFill/>
              <a:ln>
                <a:solidFill>
                  <a:srgbClr val="8C2E34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=4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≤1550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=2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=6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≤1350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=3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solidFill>
                                <a:srgbClr val="4F4E4D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63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solidFill>
                                    <a:srgbClr val="4F4E4D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  <m:r>
                                    <a:rPr lang="pt-BR" sz="1800" i="1">
                                      <a:solidFill>
                                        <a:srgbClr val="4F4E4D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=5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pt-BR" sz="1800" i="1">
                          <a:solidFill>
                            <a:srgbClr val="4F4E4D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≤1675</m:t>
                      </m:r>
                    </m:oMath>
                  </m:oMathPara>
                </a14:m>
                <a:endParaRPr lang="pt-BR" sz="1800">
                  <a:solidFill>
                    <a:srgbClr val="4F4E4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2652CCA1-D5C8-4464-B748-80265AE3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16" y="558894"/>
                <a:ext cx="4084681" cy="30412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8C2E34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D8F57F70-6AC6-47FA-A1AC-0173E81444D0}"/>
                  </a:ext>
                </a:extLst>
              </p:cNvPr>
              <p:cNvSpPr txBox="1"/>
              <p:nvPr/>
            </p:nvSpPr>
            <p:spPr>
              <a:xfrm>
                <a:off x="9124531" y="3781919"/>
                <a:ext cx="27029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>
                    <a:solidFill>
                      <a:srgbClr val="4F4E4D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</a:t>
                </a:r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pt-BR" sz="1800" i="1">
                            <a:solidFill>
                              <a:srgbClr val="4F4E4D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800">
                    <a:solidFill>
                      <a:srgbClr val="4F4E4D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custo de cada arma </a:t>
                </a:r>
                <a14:m>
                  <m:oMath xmlns:m="http://schemas.openxmlformats.org/officeDocument/2006/math">
                    <m:r>
                      <a:rPr lang="pt-BR" sz="1800" i="1">
                        <a:solidFill>
                          <a:srgbClr val="4F4E4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pt-BR">
                    <a:solidFill>
                      <a:srgbClr val="4F4E4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D8F57F70-6AC6-47FA-A1AC-0173E814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31" y="3781919"/>
                <a:ext cx="2702994" cy="646331"/>
              </a:xfrm>
              <a:prstGeom prst="rect">
                <a:avLst/>
              </a:prstGeom>
              <a:blipFill>
                <a:blip r:embed="rId15"/>
                <a:stretch>
                  <a:fillRect l="-203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4DF47761-865A-4128-8D9F-869290028D8C}"/>
              </a:ext>
            </a:extLst>
          </p:cNvPr>
          <p:cNvSpPr txBox="1"/>
          <p:nvPr/>
        </p:nvSpPr>
        <p:spPr>
          <a:xfrm>
            <a:off x="4808585" y="3020112"/>
            <a:ext cx="208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rgbClr val="4F4E4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Arma: Garante que nenhuma arma seja designada a mais do que uma característica.</a:t>
            </a:r>
            <a:endParaRPr lang="pt-BR" sz="1200" b="1">
              <a:solidFill>
                <a:srgbClr val="4F4E4D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28321DD-B591-4144-ACDD-5ED9632DBCD2}"/>
              </a:ext>
            </a:extLst>
          </p:cNvPr>
          <p:cNvSpPr txBox="1"/>
          <p:nvPr/>
        </p:nvSpPr>
        <p:spPr>
          <a:xfrm>
            <a:off x="9287821" y="4795411"/>
            <a:ext cx="19416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rgbClr val="4F4E4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Característica: Garante que cada característica deve ter uma única arma designada a ela</a:t>
            </a:r>
            <a:endParaRPr lang="pt-BR" sz="1200" b="1">
              <a:solidFill>
                <a:srgbClr val="4F4E4D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14D876E-0EB9-4902-835E-9907A8D57F17}"/>
              </a:ext>
            </a:extLst>
          </p:cNvPr>
          <p:cNvSpPr txBox="1"/>
          <p:nvPr/>
        </p:nvSpPr>
        <p:spPr>
          <a:xfrm>
            <a:off x="5249257" y="959004"/>
            <a:ext cx="21544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>
                <a:solidFill>
                  <a:srgbClr val="4F4E4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Orçamento: as características das armas escolhidas pelos jogadores, devem </a:t>
            </a:r>
            <a:r>
              <a:rPr lang="pt-BR" sz="1200" b="1">
                <a:solidFill>
                  <a:srgbClr val="4F4E4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estar limitadas aos valores de materiais do round.</a:t>
            </a:r>
            <a:endParaRPr lang="pt-BR" sz="1200" b="1">
              <a:solidFill>
                <a:srgbClr val="4F4E4D"/>
              </a:solidFill>
            </a:endParaRPr>
          </a:p>
        </p:txBody>
      </p:sp>
      <p:sp>
        <p:nvSpPr>
          <p:cNvPr id="49" name="Seta: Dobrada 48">
            <a:extLst>
              <a:ext uri="{FF2B5EF4-FFF2-40B4-BE49-F238E27FC236}">
                <a16:creationId xmlns:a16="http://schemas.microsoft.com/office/drawing/2014/main" id="{6B9FAEC6-D95C-4629-A1D2-4042DB039939}"/>
              </a:ext>
            </a:extLst>
          </p:cNvPr>
          <p:cNvSpPr/>
          <p:nvPr/>
        </p:nvSpPr>
        <p:spPr>
          <a:xfrm rot="10800000" flipH="1">
            <a:off x="5395042" y="3656530"/>
            <a:ext cx="188620" cy="250777"/>
          </a:xfrm>
          <a:prstGeom prst="bentArrow">
            <a:avLst/>
          </a:prstGeom>
          <a:solidFill>
            <a:srgbClr val="8C2E34">
              <a:alpha val="91000"/>
            </a:srgbClr>
          </a:solidFill>
          <a:ln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Seta: Dobrada 50">
            <a:extLst>
              <a:ext uri="{FF2B5EF4-FFF2-40B4-BE49-F238E27FC236}">
                <a16:creationId xmlns:a16="http://schemas.microsoft.com/office/drawing/2014/main" id="{7E18EFC9-DD5B-490D-ACBF-A31FACD48FEA}"/>
              </a:ext>
            </a:extLst>
          </p:cNvPr>
          <p:cNvSpPr/>
          <p:nvPr/>
        </p:nvSpPr>
        <p:spPr>
          <a:xfrm rot="10800000" flipH="1">
            <a:off x="6968414" y="1701660"/>
            <a:ext cx="188620" cy="250777"/>
          </a:xfrm>
          <a:prstGeom prst="bentArrow">
            <a:avLst/>
          </a:prstGeom>
          <a:solidFill>
            <a:srgbClr val="8C2E34">
              <a:alpha val="91000"/>
            </a:srgbClr>
          </a:solidFill>
          <a:ln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Seta: Dobrada 51">
            <a:extLst>
              <a:ext uri="{FF2B5EF4-FFF2-40B4-BE49-F238E27FC236}">
                <a16:creationId xmlns:a16="http://schemas.microsoft.com/office/drawing/2014/main" id="{31413871-4401-4A46-A85D-E2F0EA10060C}"/>
              </a:ext>
            </a:extLst>
          </p:cNvPr>
          <p:cNvSpPr/>
          <p:nvPr/>
        </p:nvSpPr>
        <p:spPr>
          <a:xfrm flipH="1">
            <a:off x="9094812" y="5001780"/>
            <a:ext cx="188620" cy="250777"/>
          </a:xfrm>
          <a:prstGeom prst="bentArrow">
            <a:avLst/>
          </a:prstGeom>
          <a:solidFill>
            <a:srgbClr val="8C2E34">
              <a:alpha val="91000"/>
            </a:srgbClr>
          </a:solidFill>
          <a:ln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31E05CEE-8563-4783-A9D1-07F1D9CD6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68097" y="64238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"/>
    </mc:Choice>
    <mc:Fallback xmlns="">
      <p:transition spd="slow" advTm="2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5840372" y="5135801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33747" y="117563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F48F928-8B59-4413-9D30-2ACA9168C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2" y="1012419"/>
            <a:ext cx="1673410" cy="5096258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A2739D18-861B-4AF9-A886-5E848B2D5776}"/>
              </a:ext>
            </a:extLst>
          </p:cNvPr>
          <p:cNvSpPr txBox="1">
            <a:spLocks/>
          </p:cNvSpPr>
          <p:nvPr/>
        </p:nvSpPr>
        <p:spPr>
          <a:xfrm>
            <a:off x="1651033" y="180378"/>
            <a:ext cx="8201629" cy="661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solidFill>
                  <a:srgbClr val="8C2E34"/>
                </a:solidFill>
              </a:rPr>
              <a:t>Otimização no Solver: função multiobjetivo</a:t>
            </a:r>
          </a:p>
        </p:txBody>
      </p:sp>
      <p:pic>
        <p:nvPicPr>
          <p:cNvPr id="15" name="Gráfico 14" descr="Seta: reta com preenchimento sólido">
            <a:extLst>
              <a:ext uri="{FF2B5EF4-FFF2-40B4-BE49-F238E27FC236}">
                <a16:creationId xmlns:a16="http://schemas.microsoft.com/office/drawing/2014/main" id="{DFA38B0E-C847-4BEB-9CF4-DF6E5A37D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157137" y="1457902"/>
            <a:ext cx="529924" cy="529924"/>
          </a:xfrm>
          <a:prstGeom prst="rect">
            <a:avLst/>
          </a:prstGeom>
        </p:spPr>
      </p:pic>
      <p:sp>
        <p:nvSpPr>
          <p:cNvPr id="18" name="Subtítulo 9">
            <a:extLst>
              <a:ext uri="{FF2B5EF4-FFF2-40B4-BE49-F238E27FC236}">
                <a16:creationId xmlns:a16="http://schemas.microsoft.com/office/drawing/2014/main" id="{DAC8378F-6EBD-441C-8DDA-E18341739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7760" y="1520153"/>
            <a:ext cx="3241546" cy="450503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1800" b="1">
                <a:solidFill>
                  <a:srgbClr val="4F4E4D"/>
                </a:solidFill>
              </a:rPr>
              <a:t>Função Multiobjetivo</a:t>
            </a:r>
          </a:p>
        </p:txBody>
      </p:sp>
      <p:pic>
        <p:nvPicPr>
          <p:cNvPr id="19" name="Gráfico 18" descr="Seta: reta com preenchimento sólido">
            <a:extLst>
              <a:ext uri="{FF2B5EF4-FFF2-40B4-BE49-F238E27FC236}">
                <a16:creationId xmlns:a16="http://schemas.microsoft.com/office/drawing/2014/main" id="{D76E2CAA-6E21-490A-B312-962F5D16A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188130" y="3325844"/>
            <a:ext cx="529924" cy="529924"/>
          </a:xfrm>
          <a:prstGeom prst="rect">
            <a:avLst/>
          </a:prstGeom>
        </p:spPr>
      </p:pic>
      <p:sp>
        <p:nvSpPr>
          <p:cNvPr id="20" name="Subtítulo 9">
            <a:extLst>
              <a:ext uri="{FF2B5EF4-FFF2-40B4-BE49-F238E27FC236}">
                <a16:creationId xmlns:a16="http://schemas.microsoft.com/office/drawing/2014/main" id="{D6A15314-5EEE-4A50-B3F8-0C93AC03F93C}"/>
              </a:ext>
            </a:extLst>
          </p:cNvPr>
          <p:cNvSpPr txBox="1">
            <a:spLocks/>
          </p:cNvSpPr>
          <p:nvPr/>
        </p:nvSpPr>
        <p:spPr>
          <a:xfrm>
            <a:off x="2687061" y="3337498"/>
            <a:ext cx="3670618" cy="506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800" b="1">
                <a:solidFill>
                  <a:srgbClr val="4F4E4D"/>
                </a:solidFill>
              </a:rPr>
              <a:t>Restrições Orçamentárias e de Habilidades</a:t>
            </a:r>
          </a:p>
        </p:txBody>
      </p:sp>
      <p:pic>
        <p:nvPicPr>
          <p:cNvPr id="21" name="Gráfico 20" descr="Seta: reta com preenchimento sólido">
            <a:extLst>
              <a:ext uri="{FF2B5EF4-FFF2-40B4-BE49-F238E27FC236}">
                <a16:creationId xmlns:a16="http://schemas.microsoft.com/office/drawing/2014/main" id="{B5DC315C-A676-4AAC-983A-9E6A01685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188129" y="2389478"/>
            <a:ext cx="529924" cy="529924"/>
          </a:xfrm>
          <a:prstGeom prst="rect">
            <a:avLst/>
          </a:prstGeom>
        </p:spPr>
      </p:pic>
      <p:sp>
        <p:nvSpPr>
          <p:cNvPr id="22" name="Subtítulo 9">
            <a:extLst>
              <a:ext uri="{FF2B5EF4-FFF2-40B4-BE49-F238E27FC236}">
                <a16:creationId xmlns:a16="http://schemas.microsoft.com/office/drawing/2014/main" id="{85D1B978-FA92-43CC-9CD8-1DF748E3495B}"/>
              </a:ext>
            </a:extLst>
          </p:cNvPr>
          <p:cNvSpPr txBox="1">
            <a:spLocks/>
          </p:cNvSpPr>
          <p:nvPr/>
        </p:nvSpPr>
        <p:spPr>
          <a:xfrm>
            <a:off x="2541295" y="2441861"/>
            <a:ext cx="3241546" cy="45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800" b="1">
                <a:solidFill>
                  <a:srgbClr val="4F4E4D"/>
                </a:solidFill>
              </a:rPr>
              <a:t>Variáveis de decisão</a:t>
            </a:r>
          </a:p>
        </p:txBody>
      </p:sp>
      <p:sp>
        <p:nvSpPr>
          <p:cNvPr id="23" name="Subtítulo 3">
            <a:extLst>
              <a:ext uri="{FF2B5EF4-FFF2-40B4-BE49-F238E27FC236}">
                <a16:creationId xmlns:a16="http://schemas.microsoft.com/office/drawing/2014/main" id="{53579718-266B-4391-9B73-279EE6FAA0C7}"/>
              </a:ext>
            </a:extLst>
          </p:cNvPr>
          <p:cNvSpPr txBox="1">
            <a:spLocks/>
          </p:cNvSpPr>
          <p:nvPr/>
        </p:nvSpPr>
        <p:spPr>
          <a:xfrm>
            <a:off x="6290182" y="1071318"/>
            <a:ext cx="5330134" cy="335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4F4E4D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Foram calculados todos os modelos matemáticos para a função multiobjetivo de alocação das armas, através do solver, seguindo os </a:t>
            </a:r>
            <a:r>
              <a:rPr lang="pt-BR" sz="2000" b="1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perfis e habilidades</a:t>
            </a:r>
            <a:r>
              <a:rPr lang="pt-BR" sz="2000">
                <a:solidFill>
                  <a:srgbClr val="4F4E4D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dos jogadores, considerando as restrições de custos e orçamento.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4F4E4D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designação foi feita para o </a:t>
            </a:r>
            <a:r>
              <a:rPr lang="pt-BR" sz="20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empatado,</a:t>
            </a:r>
            <a:r>
              <a:rPr lang="pt-BR" sz="2000">
                <a:solidFill>
                  <a:srgbClr val="4F4E4D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encontrando a </a:t>
            </a:r>
            <a:r>
              <a:rPr lang="pt-BR" sz="2000" b="1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solução ótima</a:t>
            </a:r>
            <a:r>
              <a:rPr lang="pt-BR" sz="2000">
                <a:solidFill>
                  <a:srgbClr val="4F4E4D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cada jogador:</a:t>
            </a:r>
          </a:p>
          <a:p>
            <a:endParaRPr lang="pt-BR"/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F5E4451C-5D27-41FA-BA37-FC46C3AE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36267"/>
              </p:ext>
            </p:extLst>
          </p:nvPr>
        </p:nvGraphicFramePr>
        <p:xfrm>
          <a:off x="2903501" y="4386130"/>
          <a:ext cx="8083819" cy="1667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523">
                  <a:extLst>
                    <a:ext uri="{9D8B030D-6E8A-4147-A177-3AD203B41FA5}">
                      <a16:colId xmlns:a16="http://schemas.microsoft.com/office/drawing/2014/main" val="1907933499"/>
                    </a:ext>
                  </a:extLst>
                </a:gridCol>
                <a:gridCol w="2253877">
                  <a:extLst>
                    <a:ext uri="{9D8B030D-6E8A-4147-A177-3AD203B41FA5}">
                      <a16:colId xmlns:a16="http://schemas.microsoft.com/office/drawing/2014/main" val="3787392289"/>
                    </a:ext>
                  </a:extLst>
                </a:gridCol>
                <a:gridCol w="2106377">
                  <a:extLst>
                    <a:ext uri="{9D8B030D-6E8A-4147-A177-3AD203B41FA5}">
                      <a16:colId xmlns:a16="http://schemas.microsoft.com/office/drawing/2014/main" val="3728533934"/>
                    </a:ext>
                  </a:extLst>
                </a:gridCol>
                <a:gridCol w="1111021">
                  <a:extLst>
                    <a:ext uri="{9D8B030D-6E8A-4147-A177-3AD203B41FA5}">
                      <a16:colId xmlns:a16="http://schemas.microsoft.com/office/drawing/2014/main" val="1141487656"/>
                    </a:ext>
                  </a:extLst>
                </a:gridCol>
                <a:gridCol w="1111021">
                  <a:extLst>
                    <a:ext uri="{9D8B030D-6E8A-4147-A177-3AD203B41FA5}">
                      <a16:colId xmlns:a16="http://schemas.microsoft.com/office/drawing/2014/main" val="2401622389"/>
                    </a:ext>
                  </a:extLst>
                </a:gridCol>
              </a:tblGrid>
              <a:tr h="4023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8C2E34"/>
                          </a:solidFill>
                          <a:effectLst/>
                        </a:rPr>
                        <a:t>DESIGNAÇÃO </a:t>
                      </a:r>
                      <a:endParaRPr lang="pt-BR" sz="1600">
                        <a:solidFill>
                          <a:srgbClr val="8C2E3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8C2E34"/>
                          </a:solidFill>
                          <a:effectLst/>
                        </a:rPr>
                        <a:t>DANOS </a:t>
                      </a:r>
                      <a:endParaRPr lang="pt-BR" sz="1600">
                        <a:solidFill>
                          <a:srgbClr val="8C2E3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8C2E34"/>
                          </a:solidFill>
                          <a:effectLst/>
                        </a:rPr>
                        <a:t>RIGIDEZ </a:t>
                      </a:r>
                      <a:endParaRPr lang="pt-BR" sz="1600">
                        <a:solidFill>
                          <a:srgbClr val="8C2E3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8C2E34"/>
                          </a:solidFill>
                          <a:effectLst/>
                        </a:rPr>
                        <a:t>MATERIAIS</a:t>
                      </a:r>
                      <a:endParaRPr lang="pt-BR" sz="1600">
                        <a:solidFill>
                          <a:srgbClr val="8C2E3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8C2E34"/>
                          </a:solidFill>
                          <a:effectLst/>
                        </a:rPr>
                        <a:t>RESTRIÇÃO</a:t>
                      </a:r>
                      <a:endParaRPr lang="pt-BR" sz="1600">
                        <a:solidFill>
                          <a:srgbClr val="8C2E3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49242"/>
                  </a:ext>
                </a:extLst>
              </a:tr>
              <a:tr h="421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Francisco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Longbow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 DMR - N.3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RE-45 Auto – N.1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1700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1900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1440"/>
                  </a:ext>
                </a:extLst>
              </a:tr>
              <a:tr h="421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João Pedro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30-30 </a:t>
                      </a: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Repeater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- N.3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Bocek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Bow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 – N.1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1700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1700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57558"/>
                  </a:ext>
                </a:extLst>
              </a:tr>
              <a:tr h="421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Lucas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Sentinel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 - N.3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err="1">
                          <a:solidFill>
                            <a:schemeClr val="bg1"/>
                          </a:solidFill>
                          <a:effectLst/>
                        </a:rPr>
                        <a:t>Longbow</a:t>
                      </a: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 DMR N.1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2000 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solidFill>
                            <a:schemeClr val="bg1"/>
                          </a:solidFill>
                          <a:effectLst/>
                        </a:rPr>
                        <a:t>2025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F4E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461986"/>
                  </a:ext>
                </a:extLst>
              </a:tr>
            </a:tbl>
          </a:graphicData>
        </a:graphic>
      </p:graphicFrame>
      <p:pic>
        <p:nvPicPr>
          <p:cNvPr id="24" name="Gráfico 23" descr="Seta: curva ligeira com preenchimento sólido">
            <a:extLst>
              <a:ext uri="{FF2B5EF4-FFF2-40B4-BE49-F238E27FC236}">
                <a16:creationId xmlns:a16="http://schemas.microsoft.com/office/drawing/2014/main" id="{9A6432BB-D39D-42B3-895D-DD61CEBFD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1374" y="979593"/>
            <a:ext cx="519389" cy="519389"/>
          </a:xfrm>
          <a:prstGeom prst="rect">
            <a:avLst/>
          </a:prstGeom>
        </p:spPr>
      </p:pic>
      <p:pic>
        <p:nvPicPr>
          <p:cNvPr id="25" name="Gráfico 24" descr="Seta: curva ligeira com preenchimento sólido">
            <a:extLst>
              <a:ext uri="{FF2B5EF4-FFF2-40B4-BE49-F238E27FC236}">
                <a16:creationId xmlns:a16="http://schemas.microsoft.com/office/drawing/2014/main" id="{F1153072-6652-40C1-B49D-3614CD1FDC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1374" y="3027174"/>
            <a:ext cx="519389" cy="519389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293A67A4-7D55-4867-9095-4492AB2B3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20316" y="64891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5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6"/>
    </mc:Choice>
    <mc:Fallback xmlns="">
      <p:transition spd="slow" advTm="1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spaço Reservado para Imagem 28" descr="Edifício Preto e Branco">
            <a:extLst>
              <a:ext uri="{FF2B5EF4-FFF2-40B4-BE49-F238E27FC236}">
                <a16:creationId xmlns:a16="http://schemas.microsoft.com/office/drawing/2014/main" id="{67920B2D-F8E8-4CF9-8D70-8989B0049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8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l="9764" r="976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4BE827B-931D-4F63-A9EC-1FA502A5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555174" y="2017424"/>
            <a:ext cx="6117771" cy="3240375"/>
          </a:xfrm>
          <a:prstGeom prst="rect">
            <a:avLst/>
          </a:prstGeom>
          <a:solidFill>
            <a:srgbClr val="8C2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AA53298-13E2-4FBE-BE5B-863592F14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25842" y="1222156"/>
            <a:ext cx="6838416" cy="3240376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5FEE67F-DC07-4C0E-A6A2-BCE632897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927684" y="1772673"/>
            <a:ext cx="6475341" cy="30458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/>
              <a:t>SEU TÍTULO </a:t>
            </a:r>
            <a:br>
              <a:rPr lang="pt-BR"/>
            </a:br>
            <a:r>
              <a:rPr lang="pt-BR"/>
              <a:t>VAI AQUI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/>
              <a:t>INSIRA O SUBTÍTULO AQUI</a:t>
            </a:r>
          </a:p>
        </p:txBody>
      </p:sp>
      <p:pic>
        <p:nvPicPr>
          <p:cNvPr id="1026" name="Picture 2" descr="Apex Legends™ - A próxima evolução do jogo de tiro de heróis - Grátis para  jogar">
            <a:extLst>
              <a:ext uri="{FF2B5EF4-FFF2-40B4-BE49-F238E27FC236}">
                <a16:creationId xmlns:a16="http://schemas.microsoft.com/office/drawing/2014/main" id="{7576710B-9AAF-424D-A65D-A0C8CA93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84" y="1477894"/>
            <a:ext cx="6743332" cy="33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33C0EFD3-B1C7-4B89-B314-0056A3E4E9B7}"/>
              </a:ext>
            </a:extLst>
          </p:cNvPr>
          <p:cNvSpPr txBox="1">
            <a:spLocks/>
          </p:cNvSpPr>
          <p:nvPr/>
        </p:nvSpPr>
        <p:spPr>
          <a:xfrm>
            <a:off x="2979686" y="496931"/>
            <a:ext cx="6232628" cy="451596"/>
          </a:xfrm>
          <a:prstGeom prst="roundRect">
            <a:avLst/>
          </a:prstGeom>
          <a:solidFill>
            <a:srgbClr val="E5E2D7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solidFill>
                  <a:srgbClr val="8C2E34"/>
                </a:solidFill>
              </a:rPr>
              <a:t>Modelos Para tomada de decisão: aps3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F91853-CA48-447A-B02B-EE77942BA641}"/>
              </a:ext>
            </a:extLst>
          </p:cNvPr>
          <p:cNvSpPr txBox="1"/>
          <p:nvPr/>
        </p:nvSpPr>
        <p:spPr>
          <a:xfrm>
            <a:off x="3765782" y="5481699"/>
            <a:ext cx="4660436" cy="408623"/>
          </a:xfrm>
          <a:prstGeom prst="roundRect">
            <a:avLst/>
          </a:prstGeom>
          <a:solidFill>
            <a:srgbClr val="8C2E34"/>
          </a:solidFill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E5E2D7"/>
                </a:solidFill>
              </a:rPr>
              <a:t>Modelagem de Decisões no jogo Apex </a:t>
            </a:r>
            <a:r>
              <a:rPr lang="pt-BR" b="1" err="1">
                <a:solidFill>
                  <a:srgbClr val="E5E2D7"/>
                </a:solidFill>
              </a:rPr>
              <a:t>Legends</a:t>
            </a:r>
            <a:endParaRPr lang="pt-BR" b="1">
              <a:solidFill>
                <a:srgbClr val="E5E2D7"/>
              </a:solidFill>
            </a:endParaRPr>
          </a:p>
        </p:txBody>
      </p:sp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0367FCD0-3FCA-4073-9A42-713DBF542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57600" y="6162600"/>
            <a:ext cx="609600" cy="6096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Agrupar 51">
            <a:extLst>
              <a:ext uri="{FF2B5EF4-FFF2-40B4-BE49-F238E27FC236}">
                <a16:creationId xmlns:a16="http://schemas.microsoft.com/office/drawing/2014/main" id="{403A8C03-5F6D-49E5-9BB1-D8654441A335}"/>
              </a:ext>
            </a:extLst>
          </p:cNvPr>
          <p:cNvGrpSpPr/>
          <p:nvPr/>
        </p:nvGrpSpPr>
        <p:grpSpPr>
          <a:xfrm>
            <a:off x="6096000" y="712520"/>
            <a:ext cx="5810203" cy="5961594"/>
            <a:chOff x="5762890" y="61371"/>
            <a:chExt cx="5928918" cy="624460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FE1E790-6248-4911-AC4C-47B8462A22EB}"/>
                </a:ext>
              </a:extLst>
            </p:cNvPr>
            <p:cNvGrpSpPr/>
            <p:nvPr/>
          </p:nvGrpSpPr>
          <p:grpSpPr>
            <a:xfrm>
              <a:off x="6102288" y="61371"/>
              <a:ext cx="3453922" cy="3055582"/>
              <a:chOff x="6293136" y="1373958"/>
              <a:chExt cx="4974709" cy="4271052"/>
            </a:xfrm>
          </p:grpSpPr>
          <p:sp>
            <p:nvSpPr>
              <p:cNvPr id="5" name="Título 2">
                <a:extLst>
                  <a:ext uri="{FF2B5EF4-FFF2-40B4-BE49-F238E27FC236}">
                    <a16:creationId xmlns:a16="http://schemas.microsoft.com/office/drawing/2014/main" id="{9195F62B-8361-4BC5-82CE-F5B2F41BD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1308" y="5194506"/>
                <a:ext cx="2416537" cy="45050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800">
                    <a:solidFill>
                      <a:srgbClr val="8C2E34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Bloodhound</a:t>
                </a:r>
                <a:endParaRPr lang="pt-BR">
                  <a:solidFill>
                    <a:srgbClr val="8C2E34"/>
                  </a:solidFill>
                </a:endParaRPr>
              </a:p>
            </p:txBody>
          </p:sp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A6660748-0C19-4198-B556-901372034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3136" y="1373958"/>
                <a:ext cx="1940081" cy="3843259"/>
              </a:xfrm>
              <a:prstGeom prst="rect">
                <a:avLst/>
              </a:prstGeom>
            </p:spPr>
          </p:pic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2DC6D088-CAE4-45F3-9E81-B8376985950F}"/>
                </a:ext>
              </a:extLst>
            </p:cNvPr>
            <p:cNvGrpSpPr/>
            <p:nvPr/>
          </p:nvGrpSpPr>
          <p:grpSpPr>
            <a:xfrm>
              <a:off x="6015861" y="196181"/>
              <a:ext cx="3361180" cy="2917047"/>
              <a:chOff x="5650921" y="417330"/>
              <a:chExt cx="4446722" cy="4393030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3099E10D-1FB8-4B87-9C09-F4D0C140B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2793" y="417330"/>
                <a:ext cx="1974850" cy="3949700"/>
              </a:xfrm>
              <a:prstGeom prst="rect">
                <a:avLst/>
              </a:prstGeom>
            </p:spPr>
          </p:pic>
          <p:sp>
            <p:nvSpPr>
              <p:cNvPr id="9" name="Título 2">
                <a:extLst>
                  <a:ext uri="{FF2B5EF4-FFF2-40B4-BE49-F238E27FC236}">
                    <a16:creationId xmlns:a16="http://schemas.microsoft.com/office/drawing/2014/main" id="{79971882-5F23-4511-B337-3E6DDD26E2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0921" y="4430219"/>
                <a:ext cx="1708869" cy="38014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800">
                    <a:solidFill>
                      <a:srgbClr val="8C2E34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Gibraltar</a:t>
                </a:r>
                <a:endParaRPr lang="pt-BR" sz="1800">
                  <a:solidFill>
                    <a:srgbClr val="8C2E34"/>
                  </a:solidFill>
                </a:endParaRPr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AA9E5F3-9DD7-4378-B2A2-5D291F1AA97B}"/>
                </a:ext>
              </a:extLst>
            </p:cNvPr>
            <p:cNvGrpSpPr/>
            <p:nvPr/>
          </p:nvGrpSpPr>
          <p:grpSpPr>
            <a:xfrm>
              <a:off x="9994068" y="109620"/>
              <a:ext cx="1677793" cy="3000229"/>
              <a:chOff x="9899211" y="2601990"/>
              <a:chExt cx="2326536" cy="3947381"/>
            </a:xfrm>
          </p:grpSpPr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DF538902-041D-4D2E-B7BA-CDA1A8360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51"/>
              <a:stretch/>
            </p:blipFill>
            <p:spPr>
              <a:xfrm>
                <a:off x="9899211" y="2601990"/>
                <a:ext cx="2326536" cy="3530077"/>
              </a:xfrm>
              <a:prstGeom prst="rect">
                <a:avLst/>
              </a:prstGeom>
            </p:spPr>
          </p:pic>
          <p:sp>
            <p:nvSpPr>
              <p:cNvPr id="10" name="Título 2">
                <a:extLst>
                  <a:ext uri="{FF2B5EF4-FFF2-40B4-BE49-F238E27FC236}">
                    <a16:creationId xmlns:a16="http://schemas.microsoft.com/office/drawing/2014/main" id="{3D530FCA-0DF3-4EE8-8DE8-CBC5CAEFA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14825" y="6217264"/>
                <a:ext cx="1510438" cy="33210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800" err="1">
                    <a:solidFill>
                      <a:srgbClr val="8C2E34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Lifeline</a:t>
                </a:r>
                <a:endParaRPr lang="pt-BR" sz="1800">
                  <a:solidFill>
                    <a:srgbClr val="8C2E34"/>
                  </a:solidFill>
                </a:endParaRPr>
              </a:p>
            </p:txBody>
          </p:sp>
        </p:grp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EAAA7267-CEA3-4583-B11F-4D5DC7871D5C}"/>
                </a:ext>
              </a:extLst>
            </p:cNvPr>
            <p:cNvSpPr/>
            <p:nvPr/>
          </p:nvSpPr>
          <p:spPr>
            <a:xfrm>
              <a:off x="7771853" y="3074088"/>
              <a:ext cx="1910993" cy="452810"/>
            </a:xfrm>
            <a:prstGeom prst="roundRect">
              <a:avLst/>
            </a:prstGeom>
            <a:solidFill>
              <a:srgbClr val="8C2E34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b="1" cap="none">
                  <a:solidFill>
                    <a:srgbClr val="E5E2D7"/>
                  </a:solidFill>
                </a:rPr>
                <a:t>Jogador João Pedro</a:t>
              </a:r>
              <a:endParaRPr lang="pt-BR" sz="1600" b="1">
                <a:solidFill>
                  <a:srgbClr val="E5E2D7"/>
                </a:solidFill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9699E0ED-DB25-49EB-B6C4-765CFCE5481D}"/>
                </a:ext>
              </a:extLst>
            </p:cNvPr>
            <p:cNvSpPr/>
            <p:nvPr/>
          </p:nvSpPr>
          <p:spPr>
            <a:xfrm>
              <a:off x="5762890" y="3074088"/>
              <a:ext cx="1910994" cy="452810"/>
            </a:xfrm>
            <a:prstGeom prst="roundRect">
              <a:avLst/>
            </a:prstGeom>
            <a:solidFill>
              <a:srgbClr val="8C2E34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b="1" cap="none">
                  <a:solidFill>
                    <a:srgbClr val="E5E2D7"/>
                  </a:solidFill>
                </a:rPr>
                <a:t>Jogador Francisco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56FAE17-7F70-4000-A0F9-61ADB9EE88EF}"/>
                </a:ext>
              </a:extLst>
            </p:cNvPr>
            <p:cNvSpPr/>
            <p:nvPr/>
          </p:nvSpPr>
          <p:spPr>
            <a:xfrm>
              <a:off x="9780815" y="3082014"/>
              <a:ext cx="1910993" cy="452810"/>
            </a:xfrm>
            <a:prstGeom prst="roundRect">
              <a:avLst/>
            </a:prstGeom>
            <a:solidFill>
              <a:srgbClr val="8C2E34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b="1" cap="none">
                  <a:solidFill>
                    <a:srgbClr val="E5E2D7"/>
                  </a:solidFill>
                </a:rPr>
                <a:t>Jogador Lucas</a:t>
              </a: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6041BAB-8DEA-40EF-8DAD-BB2E36F1C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0174" y="3682327"/>
              <a:ext cx="1772273" cy="108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25692CD5-9CE5-4513-925A-34AD9EE8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7569" y="3682327"/>
              <a:ext cx="1779062" cy="1089988"/>
            </a:xfrm>
            <a:prstGeom prst="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F994880E-04E7-40E2-A2AC-41757A08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1832" y="3682327"/>
              <a:ext cx="1833105" cy="1089988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859B420D-3E79-4652-8FC2-4DD4949E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927744"/>
              <a:ext cx="1211557" cy="1211557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2DF4F8C7-8BF7-4FE2-BA64-FB25301E7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85344" y="4927744"/>
              <a:ext cx="1270610" cy="1378234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9A29A5D0-8A20-4551-8174-96E0C270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5198" y="5025585"/>
              <a:ext cx="1772273" cy="1016268"/>
            </a:xfrm>
            <a:prstGeom prst="rect">
              <a:avLst/>
            </a:prstGeom>
          </p:spPr>
        </p:pic>
      </p:grpSp>
      <p:sp>
        <p:nvSpPr>
          <p:cNvPr id="51" name="Título 2">
            <a:extLst>
              <a:ext uri="{FF2B5EF4-FFF2-40B4-BE49-F238E27FC236}">
                <a16:creationId xmlns:a16="http://schemas.microsoft.com/office/drawing/2014/main" id="{55E08F5A-B105-433E-8C0F-844F8364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13" y="25984"/>
            <a:ext cx="5848618" cy="773637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8C2E34"/>
                </a:solidFill>
              </a:rPr>
              <a:t>Escolha ótima para o round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B78E185-F20B-4831-BC4F-9B3131209744}"/>
              </a:ext>
            </a:extLst>
          </p:cNvPr>
          <p:cNvGrpSpPr/>
          <p:nvPr/>
        </p:nvGrpSpPr>
        <p:grpSpPr>
          <a:xfrm>
            <a:off x="1282442" y="841220"/>
            <a:ext cx="3029711" cy="519390"/>
            <a:chOff x="2281315" y="3612599"/>
            <a:chExt cx="3029711" cy="519390"/>
          </a:xfrm>
        </p:grpSpPr>
        <p:sp>
          <p:nvSpPr>
            <p:cNvPr id="55" name="Título 2">
              <a:extLst>
                <a:ext uri="{FF2B5EF4-FFF2-40B4-BE49-F238E27FC236}">
                  <a16:creationId xmlns:a16="http://schemas.microsoft.com/office/drawing/2014/main" id="{B6F20504-9DB0-4D51-97B7-A12CB8407FB4}"/>
                </a:ext>
              </a:extLst>
            </p:cNvPr>
            <p:cNvSpPr txBox="1">
              <a:spLocks/>
            </p:cNvSpPr>
            <p:nvPr/>
          </p:nvSpPr>
          <p:spPr>
            <a:xfrm>
              <a:off x="2771050" y="3612599"/>
              <a:ext cx="2539976" cy="47748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2400" b="0" cap="none">
                  <a:solidFill>
                    <a:srgbClr val="4F4E4D"/>
                  </a:solidFill>
                </a:rPr>
                <a:t> </a:t>
              </a:r>
              <a:r>
                <a:rPr lang="pt-BR" sz="2400" cap="none">
                  <a:solidFill>
                    <a:srgbClr val="4F4E4D"/>
                  </a:solidFill>
                </a:rPr>
                <a:t>Caminho mínimo</a:t>
              </a:r>
            </a:p>
          </p:txBody>
        </p:sp>
        <p:pic>
          <p:nvPicPr>
            <p:cNvPr id="58" name="Gráfico 57" descr="Seta: curva ligeira com preenchimento sólido">
              <a:extLst>
                <a:ext uri="{FF2B5EF4-FFF2-40B4-BE49-F238E27FC236}">
                  <a16:creationId xmlns:a16="http://schemas.microsoft.com/office/drawing/2014/main" id="{300658D2-852D-4CF3-839A-25D6DFAF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1315" y="3612600"/>
              <a:ext cx="519389" cy="519389"/>
            </a:xfrm>
            <a:prstGeom prst="rect">
              <a:avLst/>
            </a:prstGeom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A27E940-4581-42C0-B37C-32B4C7A7B5B5}"/>
              </a:ext>
            </a:extLst>
          </p:cNvPr>
          <p:cNvGrpSpPr/>
          <p:nvPr/>
        </p:nvGrpSpPr>
        <p:grpSpPr>
          <a:xfrm>
            <a:off x="7121827" y="280232"/>
            <a:ext cx="3569057" cy="519390"/>
            <a:chOff x="2281315" y="3612599"/>
            <a:chExt cx="3569057" cy="519390"/>
          </a:xfrm>
        </p:grpSpPr>
        <p:sp>
          <p:nvSpPr>
            <p:cNvPr id="60" name="Título 2">
              <a:extLst>
                <a:ext uri="{FF2B5EF4-FFF2-40B4-BE49-F238E27FC236}">
                  <a16:creationId xmlns:a16="http://schemas.microsoft.com/office/drawing/2014/main" id="{D004BB65-F36B-4934-8BD5-9339CD3190A8}"/>
                </a:ext>
              </a:extLst>
            </p:cNvPr>
            <p:cNvSpPr txBox="1">
              <a:spLocks/>
            </p:cNvSpPr>
            <p:nvPr/>
          </p:nvSpPr>
          <p:spPr>
            <a:xfrm>
              <a:off x="2771049" y="3612599"/>
              <a:ext cx="3079323" cy="5193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2400" cap="none">
                  <a:solidFill>
                    <a:srgbClr val="4F4E4D"/>
                  </a:solidFill>
                </a:rPr>
                <a:t>Designação de armas</a:t>
              </a:r>
            </a:p>
          </p:txBody>
        </p:sp>
        <p:pic>
          <p:nvPicPr>
            <p:cNvPr id="61" name="Gráfico 60" descr="Seta: curva ligeira com preenchimento sólido">
              <a:extLst>
                <a:ext uri="{FF2B5EF4-FFF2-40B4-BE49-F238E27FC236}">
                  <a16:creationId xmlns:a16="http://schemas.microsoft.com/office/drawing/2014/main" id="{266C9014-7C18-4FFD-B0AD-A097B2161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1315" y="3612600"/>
              <a:ext cx="519389" cy="519389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B4A33E9-1C14-45D6-96AE-AE9986409371}"/>
              </a:ext>
            </a:extLst>
          </p:cNvPr>
          <p:cNvGrpSpPr/>
          <p:nvPr/>
        </p:nvGrpSpPr>
        <p:grpSpPr>
          <a:xfrm>
            <a:off x="960801" y="1360610"/>
            <a:ext cx="3926444" cy="3768663"/>
            <a:chOff x="896075" y="1614489"/>
            <a:chExt cx="4151430" cy="4148412"/>
          </a:xfrm>
        </p:grpSpPr>
        <p:pic>
          <p:nvPicPr>
            <p:cNvPr id="53" name="Picture 2057878012" descr="Tela de jogo de vídeo game&#10;&#10;Descrição gerada automaticamente com confiança média">
              <a:extLst>
                <a:ext uri="{FF2B5EF4-FFF2-40B4-BE49-F238E27FC236}">
                  <a16:creationId xmlns:a16="http://schemas.microsoft.com/office/drawing/2014/main" id="{40284E04-C0D6-43C3-B61F-EF9C1A8E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229" y="1614489"/>
              <a:ext cx="4142276" cy="4133546"/>
            </a:xfrm>
            <a:prstGeom prst="rect">
              <a:avLst/>
            </a:prstGeom>
          </p:spPr>
        </p:pic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EAD68D7-FBCC-4521-A00E-0F15B947F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96075" y="1629355"/>
              <a:ext cx="4149152" cy="4133546"/>
            </a:xfrm>
            <a:prstGeom prst="rect">
              <a:avLst/>
            </a:prstGeom>
            <a:noFill/>
            <a:ln w="88900">
              <a:solidFill>
                <a:srgbClr val="8C2E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4A06ED8-A78C-40CF-8660-E3BAEF5EEFC9}"/>
              </a:ext>
            </a:extLst>
          </p:cNvPr>
          <p:cNvGrpSpPr/>
          <p:nvPr/>
        </p:nvGrpSpPr>
        <p:grpSpPr>
          <a:xfrm>
            <a:off x="740137" y="5629716"/>
            <a:ext cx="4406657" cy="684789"/>
            <a:chOff x="826967" y="5719757"/>
            <a:chExt cx="4406657" cy="684789"/>
          </a:xfrm>
        </p:grpSpPr>
        <p:sp>
          <p:nvSpPr>
            <p:cNvPr id="30" name="Título 28">
              <a:extLst>
                <a:ext uri="{FF2B5EF4-FFF2-40B4-BE49-F238E27FC236}">
                  <a16:creationId xmlns:a16="http://schemas.microsoft.com/office/drawing/2014/main" id="{C50667FE-6BB1-4776-A118-70209E61E8B6}"/>
                </a:ext>
              </a:extLst>
            </p:cNvPr>
            <p:cNvSpPr txBox="1">
              <a:spLocks/>
            </p:cNvSpPr>
            <p:nvPr/>
          </p:nvSpPr>
          <p:spPr>
            <a:xfrm>
              <a:off x="858289" y="5889036"/>
              <a:ext cx="4344011" cy="365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2000">
                  <a:solidFill>
                    <a:srgbClr val="882F33"/>
                  </a:solidFill>
                </a:rPr>
                <a:t>vantagem comparativa no round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6BA59CA-7C69-4FA3-ADE8-539E496D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26967" y="5719757"/>
              <a:ext cx="4406657" cy="684789"/>
            </a:xfrm>
            <a:prstGeom prst="rect">
              <a:avLst/>
            </a:prstGeom>
            <a:noFill/>
            <a:ln w="88900">
              <a:solidFill>
                <a:srgbClr val="882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C92A1789-9BBF-460E-B04A-76A4819E0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59399" y="62797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5"/>
    </mc:Choice>
    <mc:Fallback xmlns="">
      <p:transition spd="slow" advTm="3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5B69CC7-2BF1-455D-8626-FDF5CA49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85597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CED8886-C383-49FB-8577-32FFF7D7403C}"/>
              </a:ext>
            </a:extLst>
          </p:cNvPr>
          <p:cNvSpPr/>
          <p:nvPr/>
        </p:nvSpPr>
        <p:spPr>
          <a:xfrm>
            <a:off x="0" y="0"/>
            <a:ext cx="12185596" cy="6857999"/>
          </a:xfrm>
          <a:prstGeom prst="rect">
            <a:avLst/>
          </a:prstGeom>
          <a:solidFill>
            <a:srgbClr val="E5E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9BBD97B5-A570-47B6-89AF-B8FAC1D4D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86" y="-6696"/>
            <a:ext cx="5876571" cy="769158"/>
          </a:xfrm>
        </p:spPr>
        <p:txBody>
          <a:bodyPr>
            <a:noAutofit/>
          </a:bodyPr>
          <a:lstStyle/>
          <a:p>
            <a:r>
              <a:rPr lang="pt-BR" sz="4000">
                <a:solidFill>
                  <a:srgbClr val="8C2E34"/>
                </a:solidFill>
              </a:rPr>
              <a:t>Interdisciplinaridade </a:t>
            </a:r>
          </a:p>
        </p:txBody>
      </p:sp>
      <p:sp>
        <p:nvSpPr>
          <p:cNvPr id="13" name="Subtítulo 9">
            <a:extLst>
              <a:ext uri="{FF2B5EF4-FFF2-40B4-BE49-F238E27FC236}">
                <a16:creationId xmlns:a16="http://schemas.microsoft.com/office/drawing/2014/main" id="{59AFD7C2-FBA3-47F7-8D59-3EDC2782E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341" y="993372"/>
            <a:ext cx="7317568" cy="450503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II : Testes sobre KD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8857122-68AF-4B60-A33D-002226923C15}"/>
              </a:ext>
            </a:extLst>
          </p:cNvPr>
          <p:cNvGrpSpPr/>
          <p:nvPr/>
        </p:nvGrpSpPr>
        <p:grpSpPr>
          <a:xfrm>
            <a:off x="1100671" y="851072"/>
            <a:ext cx="711663" cy="735102"/>
            <a:chOff x="6556012" y="456262"/>
            <a:chExt cx="711663" cy="735102"/>
          </a:xfrm>
        </p:grpSpPr>
        <p:pic>
          <p:nvPicPr>
            <p:cNvPr id="16" name="Gráfico 15" descr="Reproduzir estrutura de tópicos">
              <a:extLst>
                <a:ext uri="{FF2B5EF4-FFF2-40B4-BE49-F238E27FC236}">
                  <a16:creationId xmlns:a16="http://schemas.microsoft.com/office/drawing/2014/main" id="{051E55D7-09EC-4C0A-86A9-4B035DA5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6012" y="456262"/>
              <a:ext cx="711663" cy="711663"/>
            </a:xfrm>
            <a:prstGeom prst="rect">
              <a:avLst/>
            </a:prstGeom>
          </p:spPr>
        </p:pic>
        <p:pic>
          <p:nvPicPr>
            <p:cNvPr id="18" name="Gráfico 17" descr="Reproduzir com preenchimento sólido">
              <a:extLst>
                <a:ext uri="{FF2B5EF4-FFF2-40B4-BE49-F238E27FC236}">
                  <a16:creationId xmlns:a16="http://schemas.microsoft.com/office/drawing/2014/main" id="{294A912B-1E2A-4952-933D-C10B717F6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49105" y="589304"/>
              <a:ext cx="602060" cy="602060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A161C42-9C55-4410-8BEA-1C8B56646D01}"/>
              </a:ext>
            </a:extLst>
          </p:cNvPr>
          <p:cNvGrpSpPr/>
          <p:nvPr/>
        </p:nvGrpSpPr>
        <p:grpSpPr>
          <a:xfrm>
            <a:off x="730850" y="1821865"/>
            <a:ext cx="5577387" cy="519389"/>
            <a:chOff x="937114" y="1821865"/>
            <a:chExt cx="5577387" cy="519389"/>
          </a:xfrm>
        </p:grpSpPr>
        <p:pic>
          <p:nvPicPr>
            <p:cNvPr id="14" name="Gráfico 13" descr="Seta: curva ligeira com preenchimento sólido">
              <a:extLst>
                <a:ext uri="{FF2B5EF4-FFF2-40B4-BE49-F238E27FC236}">
                  <a16:creationId xmlns:a16="http://schemas.microsoft.com/office/drawing/2014/main" id="{8853B1D3-D40A-402D-9DA5-DAF35659F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7114" y="1821865"/>
              <a:ext cx="519389" cy="519389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C1F1CC15-AAE4-4370-8B10-9C2139A0CDB7}"/>
                </a:ext>
              </a:extLst>
            </p:cNvPr>
            <p:cNvSpPr txBox="1"/>
            <p:nvPr/>
          </p:nvSpPr>
          <p:spPr>
            <a:xfrm>
              <a:off x="1494794" y="1896893"/>
              <a:ext cx="5019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u="sng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O que é KD?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4463D04-89D6-40D8-B6A8-D22C1F86633D}"/>
              </a:ext>
            </a:extLst>
          </p:cNvPr>
          <p:cNvGrpSpPr/>
          <p:nvPr/>
        </p:nvGrpSpPr>
        <p:grpSpPr>
          <a:xfrm>
            <a:off x="6852379" y="1334891"/>
            <a:ext cx="5482431" cy="2152575"/>
            <a:chOff x="6004640" y="1654375"/>
            <a:chExt cx="5548033" cy="179263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255F6DD-509A-425F-801F-8D5E74E927EF}"/>
                </a:ext>
              </a:extLst>
            </p:cNvPr>
            <p:cNvSpPr/>
            <p:nvPr/>
          </p:nvSpPr>
          <p:spPr>
            <a:xfrm>
              <a:off x="6787748" y="2114722"/>
              <a:ext cx="4163541" cy="988923"/>
            </a:xfrm>
            <a:prstGeom prst="rect">
              <a:avLst/>
            </a:prstGeom>
            <a:blipFill dpi="0" rotWithShape="1">
              <a:blip r:embed="rId11">
                <a:alphaModFix amt="60000"/>
              </a:blip>
              <a:srcRect/>
              <a:stretch>
                <a:fillRect/>
              </a:stretch>
            </a:blipFill>
            <a:ln w="25400">
              <a:solidFill>
                <a:schemeClr val="dk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63541"/>
                        <a:gd name="connsiteY0" fmla="*/ 0 h 988923"/>
                        <a:gd name="connsiteX1" fmla="*/ 4163541 w 4163541"/>
                        <a:gd name="connsiteY1" fmla="*/ 0 h 988923"/>
                        <a:gd name="connsiteX2" fmla="*/ 4163541 w 4163541"/>
                        <a:gd name="connsiteY2" fmla="*/ 988923 h 988923"/>
                        <a:gd name="connsiteX3" fmla="*/ 0 w 4163541"/>
                        <a:gd name="connsiteY3" fmla="*/ 988923 h 988923"/>
                        <a:gd name="connsiteX4" fmla="*/ 0 w 4163541"/>
                        <a:gd name="connsiteY4" fmla="*/ 0 h 988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63541" h="988923" fill="none" extrusionOk="0">
                          <a:moveTo>
                            <a:pt x="0" y="0"/>
                          </a:moveTo>
                          <a:cubicBezTo>
                            <a:pt x="954264" y="-49533"/>
                            <a:pt x="3737485" y="-14809"/>
                            <a:pt x="4163541" y="0"/>
                          </a:cubicBezTo>
                          <a:cubicBezTo>
                            <a:pt x="4249001" y="107224"/>
                            <a:pt x="4085746" y="537697"/>
                            <a:pt x="4163541" y="988923"/>
                          </a:cubicBezTo>
                          <a:cubicBezTo>
                            <a:pt x="2246615" y="940692"/>
                            <a:pt x="1558637" y="1073378"/>
                            <a:pt x="0" y="988923"/>
                          </a:cubicBezTo>
                          <a:cubicBezTo>
                            <a:pt x="77200" y="753404"/>
                            <a:pt x="79211" y="158949"/>
                            <a:pt x="0" y="0"/>
                          </a:cubicBezTo>
                          <a:close/>
                        </a:path>
                        <a:path w="4163541" h="988923" stroke="0" extrusionOk="0">
                          <a:moveTo>
                            <a:pt x="0" y="0"/>
                          </a:moveTo>
                          <a:cubicBezTo>
                            <a:pt x="1621131" y="118645"/>
                            <a:pt x="3725724" y="116012"/>
                            <a:pt x="4163541" y="0"/>
                          </a:cubicBezTo>
                          <a:cubicBezTo>
                            <a:pt x="4146729" y="433681"/>
                            <a:pt x="4137731" y="799516"/>
                            <a:pt x="4163541" y="988923"/>
                          </a:cubicBezTo>
                          <a:cubicBezTo>
                            <a:pt x="2194536" y="1123523"/>
                            <a:pt x="1242011" y="831727"/>
                            <a:pt x="0" y="988923"/>
                          </a:cubicBezTo>
                          <a:cubicBezTo>
                            <a:pt x="-79558" y="731286"/>
                            <a:pt x="67292" y="3503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5067C43-E7C8-4E8F-91FA-216F1607541A}"/>
                </a:ext>
              </a:extLst>
            </p:cNvPr>
            <p:cNvSpPr txBox="1"/>
            <p:nvPr/>
          </p:nvSpPr>
          <p:spPr>
            <a:xfrm>
              <a:off x="6004640" y="1654375"/>
              <a:ext cx="5548033" cy="38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u="sng" spc="300" dirty="0">
                  <a:solidFill>
                    <a:srgbClr val="8C2E34"/>
                  </a:solidFill>
                  <a:latin typeface="+mj-lt"/>
                </a:rPr>
                <a:t>Proposta: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21322B2-4636-45D1-9198-08F08227A612}"/>
                </a:ext>
              </a:extLst>
            </p:cNvPr>
            <p:cNvSpPr txBox="1"/>
            <p:nvPr/>
          </p:nvSpPr>
          <p:spPr>
            <a:xfrm>
              <a:off x="6967264" y="2246683"/>
              <a:ext cx="380450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u="sng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Simulações de Monte Carlo </a:t>
              </a:r>
              <a:r>
                <a:rPr lang="pt-BR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+ </a:t>
              </a:r>
            </a:p>
            <a:p>
              <a:pPr algn="ctr"/>
              <a:r>
                <a:rPr lang="pt-BR" b="1" u="sng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Teste de Hipóteses</a:t>
              </a:r>
            </a:p>
            <a:p>
              <a:pPr algn="ctr"/>
              <a:endPara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6362DB-EACB-47A4-B3F1-DCC7DA621EB5}"/>
              </a:ext>
            </a:extLst>
          </p:cNvPr>
          <p:cNvSpPr txBox="1"/>
          <p:nvPr/>
        </p:nvSpPr>
        <p:spPr>
          <a:xfrm>
            <a:off x="730850" y="2335486"/>
            <a:ext cx="6028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spc="300" dirty="0">
                <a:latin typeface="+mj-lt"/>
              </a:rPr>
              <a:t>KD é a abreviação de Kill / Death. Seria a sua pontuação de Kill (abates que você fez) versus Deaths (vezes que você morreu). Um KD de 0.33 significa que a cada morte  você matou 0.33 inimigos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CF9F3C-5D69-44E8-B6E0-FC71E9D6B921}"/>
              </a:ext>
            </a:extLst>
          </p:cNvPr>
          <p:cNvGrpSpPr/>
          <p:nvPr/>
        </p:nvGrpSpPr>
        <p:grpSpPr>
          <a:xfrm>
            <a:off x="730850" y="3807046"/>
            <a:ext cx="5653823" cy="519389"/>
            <a:chOff x="730850" y="3801277"/>
            <a:chExt cx="5653823" cy="519389"/>
          </a:xfrm>
        </p:grpSpPr>
        <p:pic>
          <p:nvPicPr>
            <p:cNvPr id="19" name="Gráfico 18" descr="Seta: curva ligeira com preenchimento sólido">
              <a:extLst>
                <a:ext uri="{FF2B5EF4-FFF2-40B4-BE49-F238E27FC236}">
                  <a16:creationId xmlns:a16="http://schemas.microsoft.com/office/drawing/2014/main" id="{A8CE5E26-BB7E-4B4B-8FAA-4775CDA4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0850" y="3801277"/>
              <a:ext cx="519389" cy="519389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DD37A0D-BE22-48C3-8AF5-B26C259D7B2F}"/>
                </a:ext>
              </a:extLst>
            </p:cNvPr>
            <p:cNvSpPr txBox="1"/>
            <p:nvPr/>
          </p:nvSpPr>
          <p:spPr>
            <a:xfrm>
              <a:off x="1364966" y="3876305"/>
              <a:ext cx="5019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u="sng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Objetivo: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BFB86E-C9C1-4092-8708-58F2F67DDF5F}"/>
              </a:ext>
            </a:extLst>
          </p:cNvPr>
          <p:cNvSpPr txBox="1"/>
          <p:nvPr/>
        </p:nvSpPr>
        <p:spPr>
          <a:xfrm>
            <a:off x="810705" y="4320666"/>
            <a:ext cx="6231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spc="300" dirty="0">
                <a:latin typeface="+mj-lt"/>
              </a:rPr>
              <a:t>O objetivo do teste é verificar se a estratégia apresentada (caminho mínimo e designação de armas) gera um aumento real no KD dos players, e portanto gera um aumento real no numero de vitorias</a:t>
            </a:r>
            <a:r>
              <a:rPr lang="pt-BR" dirty="0"/>
              <a:t>.</a:t>
            </a:r>
            <a:endParaRPr lang="pt-BR" i="1" dirty="0"/>
          </a:p>
        </p:txBody>
      </p:sp>
      <p:sp>
        <p:nvSpPr>
          <p:cNvPr id="29" name="Fluxograma: Conector 28">
            <a:extLst>
              <a:ext uri="{FF2B5EF4-FFF2-40B4-BE49-F238E27FC236}">
                <a16:creationId xmlns:a16="http://schemas.microsoft.com/office/drawing/2014/main" id="{4514D3E4-2F5C-4511-9513-6D9D68A2052E}"/>
              </a:ext>
            </a:extLst>
          </p:cNvPr>
          <p:cNvSpPr/>
          <p:nvPr/>
        </p:nvSpPr>
        <p:spPr>
          <a:xfrm>
            <a:off x="7606209" y="3750903"/>
            <a:ext cx="4154345" cy="2216223"/>
          </a:xfrm>
          <a:prstGeom prst="flowChartConnector">
            <a:avLst/>
          </a:prstGeom>
          <a:blipFill>
            <a:blip r:embed="rId12">
              <a:alphaModFix amt="60000"/>
            </a:blip>
            <a:stretch>
              <a:fillRect/>
            </a:stretch>
          </a:blip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Áudio 30">
            <a:hlinkClick r:id="" action="ppaction://media"/>
            <a:extLst>
              <a:ext uri="{FF2B5EF4-FFF2-40B4-BE49-F238E27FC236}">
                <a16:creationId xmlns:a16="http://schemas.microsoft.com/office/drawing/2014/main" id="{AA341F1D-829B-40D0-8B9D-CA66471EC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0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2"/>
    </mc:Choice>
    <mc:Fallback>
      <p:transition spd="slow" advTm="5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109161" y="50967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76A747-75D6-4247-972E-05AE51726EB4}"/>
              </a:ext>
            </a:extLst>
          </p:cNvPr>
          <p:cNvSpPr txBox="1"/>
          <p:nvPr/>
        </p:nvSpPr>
        <p:spPr>
          <a:xfrm>
            <a:off x="2531661" y="139609"/>
            <a:ext cx="698933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pt-BR" dirty="0"/>
              <a:t>Metodologia: Simulação de Monte Carlo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24ED585-D838-46E4-A020-4DACA5738F64}"/>
              </a:ext>
            </a:extLst>
          </p:cNvPr>
          <p:cNvSpPr txBox="1"/>
          <p:nvPr/>
        </p:nvSpPr>
        <p:spPr>
          <a:xfrm>
            <a:off x="660477" y="1452116"/>
            <a:ext cx="413316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latin typeface="+mj-lt"/>
              </a:rPr>
              <a:t>Para verificar </a:t>
            </a:r>
            <a:r>
              <a:rPr lang="pt-BR" sz="1600" b="1" spc="300" dirty="0">
                <a:solidFill>
                  <a:srgbClr val="8C2E34"/>
                </a:solidFill>
                <a:latin typeface="+mj-lt"/>
              </a:rPr>
              <a:t>se</a:t>
            </a:r>
            <a:r>
              <a:rPr lang="pt-BR" sz="1600" b="1" spc="300" dirty="0">
                <a:latin typeface="+mj-lt"/>
              </a:rPr>
              <a:t> a estratégia realmente gera um KD maior, foram extraídas </a:t>
            </a:r>
            <a:r>
              <a:rPr lang="pt-BR" sz="1600" b="1" spc="300" dirty="0">
                <a:solidFill>
                  <a:srgbClr val="8C2E34"/>
                </a:solidFill>
                <a:latin typeface="+mj-lt"/>
              </a:rPr>
              <a:t>duas amostras</a:t>
            </a:r>
            <a:r>
              <a:rPr lang="pt-BR" sz="1600" b="1" spc="300" dirty="0">
                <a:latin typeface="+mj-lt"/>
              </a:rPr>
              <a:t>, uma com jogadores que se </a:t>
            </a:r>
            <a:r>
              <a:rPr lang="pt-BR" sz="1600" b="1" spc="300" dirty="0">
                <a:solidFill>
                  <a:srgbClr val="8C2E34"/>
                </a:solidFill>
                <a:latin typeface="+mj-lt"/>
              </a:rPr>
              <a:t>utilizaram da estratégia</a:t>
            </a:r>
            <a:r>
              <a:rPr lang="pt-BR" sz="1600" b="1" spc="300" dirty="0">
                <a:latin typeface="+mj-lt"/>
              </a:rPr>
              <a:t>, e a outra com jogadores </a:t>
            </a:r>
            <a:r>
              <a:rPr lang="pt-BR" sz="1600" b="1" spc="300" dirty="0">
                <a:solidFill>
                  <a:srgbClr val="8C2E34"/>
                </a:solidFill>
                <a:latin typeface="+mj-lt"/>
              </a:rPr>
              <a:t>jogando de maneira comum</a:t>
            </a:r>
            <a:r>
              <a:rPr lang="pt-BR" sz="1600" b="1" spc="300" dirty="0">
                <a:latin typeface="+mj-lt"/>
              </a:rPr>
              <a:t>, ambas com n=96.</a:t>
            </a:r>
          </a:p>
          <a:p>
            <a:pPr algn="just"/>
            <a:endParaRPr lang="pt-BR" sz="1600" b="1" spc="300" dirty="0">
              <a:latin typeface="+mj-lt"/>
            </a:endParaRPr>
          </a:p>
          <a:p>
            <a:pPr algn="just"/>
            <a:endParaRPr lang="pt-BR" sz="1600" b="1" spc="300" dirty="0">
              <a:latin typeface="+mj-lt"/>
            </a:endParaRPr>
          </a:p>
          <a:p>
            <a:pPr algn="just"/>
            <a:endParaRPr lang="pt-BR" sz="1600" b="1" spc="300" dirty="0">
              <a:latin typeface="+mj-lt"/>
            </a:endParaRPr>
          </a:p>
          <a:p>
            <a:pPr algn="just"/>
            <a:r>
              <a:rPr lang="pt-BR" sz="1600" b="1" spc="300" dirty="0">
                <a:latin typeface="+mj-lt"/>
              </a:rPr>
              <a:t>Após a extração das amostras foi determinada uma frequência relativa de KD, e utilizado a </a:t>
            </a:r>
            <a:r>
              <a:rPr lang="pt-BR" sz="1600" b="1" spc="300" dirty="0">
                <a:solidFill>
                  <a:srgbClr val="8C2E34"/>
                </a:solidFill>
                <a:latin typeface="+mj-lt"/>
              </a:rPr>
              <a:t>Simulação de Monte Carlo</a:t>
            </a:r>
            <a:r>
              <a:rPr lang="pt-BR" sz="1600" b="1" spc="300" dirty="0">
                <a:latin typeface="+mj-lt"/>
              </a:rPr>
              <a:t> para expandir a amostra para n=200.000. As simulações foram então feitas na linguagem Python.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288A0C2-7A8B-427E-AE63-9CCEA108ECE9}"/>
              </a:ext>
            </a:extLst>
          </p:cNvPr>
          <p:cNvCxnSpPr>
            <a:cxnSpLocks/>
          </p:cNvCxnSpPr>
          <p:nvPr/>
        </p:nvCxnSpPr>
        <p:spPr>
          <a:xfrm flipV="1">
            <a:off x="368138" y="753025"/>
            <a:ext cx="11559162" cy="12777"/>
          </a:xfrm>
          <a:prstGeom prst="line">
            <a:avLst/>
          </a:prstGeom>
          <a:ln w="28575" cmpd="thinThick">
            <a:solidFill>
              <a:srgbClr val="8C2E34">
                <a:alpha val="44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1DE27BA2-D637-43C0-A4F9-752487E0F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093" y="1744285"/>
            <a:ext cx="3356917" cy="400105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B881EB1-3B94-4F41-BA0D-D1F98C525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065" y="1744284"/>
            <a:ext cx="3661609" cy="4001058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97FA9248-798A-41BC-94FF-EA0E07C4E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82"/>
    </mc:Choice>
    <mc:Fallback>
      <p:transition spd="slow" advTm="53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5B69CC7-2BF1-455D-8626-FDF5CA49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85597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CED8886-C383-49FB-8577-32FFF7D7403C}"/>
              </a:ext>
            </a:extLst>
          </p:cNvPr>
          <p:cNvSpPr/>
          <p:nvPr/>
        </p:nvSpPr>
        <p:spPr>
          <a:xfrm>
            <a:off x="0" y="0"/>
            <a:ext cx="12185596" cy="6857999"/>
          </a:xfrm>
          <a:prstGeom prst="rect">
            <a:avLst/>
          </a:prstGeom>
          <a:solidFill>
            <a:srgbClr val="E5E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1D2430C-8CC7-4FAC-AA25-F6E6F8FBEF99}"/>
              </a:ext>
            </a:extLst>
          </p:cNvPr>
          <p:cNvSpPr txBox="1"/>
          <p:nvPr/>
        </p:nvSpPr>
        <p:spPr>
          <a:xfrm>
            <a:off x="2656805" y="122183"/>
            <a:ext cx="918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Metodologia: Teste de Hipótese para variância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8EF2C2-4261-4F2A-AD75-3D45ACAAEDB2}"/>
              </a:ext>
            </a:extLst>
          </p:cNvPr>
          <p:cNvSpPr txBox="1"/>
          <p:nvPr/>
        </p:nvSpPr>
        <p:spPr>
          <a:xfrm>
            <a:off x="368138" y="820400"/>
            <a:ext cx="11695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latin typeface="+mj-lt"/>
              </a:rPr>
              <a:t>Com os dados obtidos pela simulação, utilizamos do </a:t>
            </a:r>
            <a:r>
              <a:rPr lang="pt-BR" sz="1600" b="1" spc="300" dirty="0" err="1">
                <a:latin typeface="+mj-lt"/>
              </a:rPr>
              <a:t>RStudio</a:t>
            </a:r>
            <a:r>
              <a:rPr lang="pt-BR" sz="1600" b="1" spc="300" dirty="0">
                <a:latin typeface="+mj-lt"/>
              </a:rPr>
              <a:t> para os cálculos estatísticos. Nesta fase foi feito um teste de hipótese para duas medias populacionais independentes, para isso foi preciso antes tomar conhecimento sobre a variância populacional (já que existem formulas diferentes caso essas variâncias sejam iguais ou diferentes). Então o grupo realizou um teste de hipótese para a comparação das variâncias, que antecede o teste hipótese final.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9AA75A3E-323F-420C-99CD-69F8D5D4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194" y="4120094"/>
            <a:ext cx="2867424" cy="255454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0730F8E-3B64-41CB-A760-F9C3CEC51FC1}"/>
              </a:ext>
            </a:extLst>
          </p:cNvPr>
          <p:cNvSpPr txBox="1"/>
          <p:nvPr/>
        </p:nvSpPr>
        <p:spPr>
          <a:xfrm>
            <a:off x="602434" y="4673714"/>
            <a:ext cx="634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latin typeface="+mj-lt"/>
              </a:rPr>
              <a:t>A partir do programa ao lado, notamos que as duas variâncias são diferentes sob um nível de significância de 5%, já que o valor-p encontrado foi de 1.4904e-244. Rejeitando H0</a:t>
            </a:r>
          </a:p>
          <a:p>
            <a:pPr algn="just"/>
            <a:r>
              <a:rPr lang="pt-BR" sz="1600" b="1" spc="300" dirty="0">
                <a:latin typeface="+mj-lt"/>
              </a:rPr>
              <a:t>Com esse resultado foi possível escolher a formula correta para o próximo passo (mostrada mais a direita), a comparação das medias.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E069ABC3-EE04-4F0E-87A0-2409AF9E0D33}"/>
              </a:ext>
            </a:extLst>
          </p:cNvPr>
          <p:cNvCxnSpPr>
            <a:cxnSpLocks/>
          </p:cNvCxnSpPr>
          <p:nvPr/>
        </p:nvCxnSpPr>
        <p:spPr>
          <a:xfrm flipV="1">
            <a:off x="368138" y="753025"/>
            <a:ext cx="11559162" cy="12777"/>
          </a:xfrm>
          <a:prstGeom prst="line">
            <a:avLst/>
          </a:prstGeom>
          <a:ln w="28575" cmpd="thinThick">
            <a:solidFill>
              <a:srgbClr val="8C2E34">
                <a:alpha val="44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E8CD8A6-DDBD-44AF-B96D-EF7A340FB2ED}"/>
              </a:ext>
            </a:extLst>
          </p:cNvPr>
          <p:cNvGrpSpPr/>
          <p:nvPr/>
        </p:nvGrpSpPr>
        <p:grpSpPr>
          <a:xfrm>
            <a:off x="602434" y="2532297"/>
            <a:ext cx="4127370" cy="820400"/>
            <a:chOff x="7426129" y="2277570"/>
            <a:chExt cx="4127370" cy="8204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129728C-8B44-4220-868D-9509A9455E2F}"/>
                </a:ext>
              </a:extLst>
            </p:cNvPr>
            <p:cNvSpPr/>
            <p:nvPr/>
          </p:nvSpPr>
          <p:spPr>
            <a:xfrm>
              <a:off x="7426129" y="2277570"/>
              <a:ext cx="4127370" cy="820400"/>
            </a:xfrm>
            <a:prstGeom prst="rect">
              <a:avLst/>
            </a:prstGeom>
            <a:solidFill>
              <a:srgbClr val="E5E2D7">
                <a:alpha val="39000"/>
              </a:srgbClr>
            </a:solidFill>
            <a:ln w="50800" cmpd="sng">
              <a:solidFill>
                <a:srgbClr val="8C2E3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63541"/>
                        <a:gd name="connsiteY0" fmla="*/ 0 h 988923"/>
                        <a:gd name="connsiteX1" fmla="*/ 4163541 w 4163541"/>
                        <a:gd name="connsiteY1" fmla="*/ 0 h 988923"/>
                        <a:gd name="connsiteX2" fmla="*/ 4163541 w 4163541"/>
                        <a:gd name="connsiteY2" fmla="*/ 988923 h 988923"/>
                        <a:gd name="connsiteX3" fmla="*/ 0 w 4163541"/>
                        <a:gd name="connsiteY3" fmla="*/ 988923 h 988923"/>
                        <a:gd name="connsiteX4" fmla="*/ 0 w 4163541"/>
                        <a:gd name="connsiteY4" fmla="*/ 0 h 988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63541" h="988923" fill="none" extrusionOk="0">
                          <a:moveTo>
                            <a:pt x="0" y="0"/>
                          </a:moveTo>
                          <a:cubicBezTo>
                            <a:pt x="954264" y="-49533"/>
                            <a:pt x="3737485" y="-14809"/>
                            <a:pt x="4163541" y="0"/>
                          </a:cubicBezTo>
                          <a:cubicBezTo>
                            <a:pt x="4249001" y="107224"/>
                            <a:pt x="4085746" y="537697"/>
                            <a:pt x="4163541" y="988923"/>
                          </a:cubicBezTo>
                          <a:cubicBezTo>
                            <a:pt x="2246615" y="940692"/>
                            <a:pt x="1558637" y="1073378"/>
                            <a:pt x="0" y="988923"/>
                          </a:cubicBezTo>
                          <a:cubicBezTo>
                            <a:pt x="77200" y="753404"/>
                            <a:pt x="79211" y="158949"/>
                            <a:pt x="0" y="0"/>
                          </a:cubicBezTo>
                          <a:close/>
                        </a:path>
                        <a:path w="4163541" h="988923" stroke="0" extrusionOk="0">
                          <a:moveTo>
                            <a:pt x="0" y="0"/>
                          </a:moveTo>
                          <a:cubicBezTo>
                            <a:pt x="1621131" y="118645"/>
                            <a:pt x="3725724" y="116012"/>
                            <a:pt x="4163541" y="0"/>
                          </a:cubicBezTo>
                          <a:cubicBezTo>
                            <a:pt x="4146729" y="433681"/>
                            <a:pt x="4137731" y="799516"/>
                            <a:pt x="4163541" y="988923"/>
                          </a:cubicBezTo>
                          <a:cubicBezTo>
                            <a:pt x="2194536" y="1123523"/>
                            <a:pt x="1242011" y="831727"/>
                            <a:pt x="0" y="988923"/>
                          </a:cubicBezTo>
                          <a:cubicBezTo>
                            <a:pt x="-79558" y="731286"/>
                            <a:pt x="67292" y="3503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72B90679-8124-4255-8F3D-971F9071C91B}"/>
                </a:ext>
              </a:extLst>
            </p:cNvPr>
            <p:cNvGrpSpPr/>
            <p:nvPr/>
          </p:nvGrpSpPr>
          <p:grpSpPr>
            <a:xfrm>
              <a:off x="7575903" y="2384355"/>
              <a:ext cx="3827821" cy="553998"/>
              <a:chOff x="4882125" y="2269233"/>
              <a:chExt cx="3827821" cy="5539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DBB1F91D-E717-4143-A6CB-35FAB0552547}"/>
                      </a:ext>
                    </a:extLst>
                  </p:cNvPr>
                  <p:cNvSpPr txBox="1"/>
                  <p:nvPr/>
                </p:nvSpPr>
                <p:spPr>
                  <a:xfrm>
                    <a:off x="6670926" y="2269233"/>
                    <a:ext cx="2039020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3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l-GR" sz="3600" b="1" i="1" smtClean="0">
                              <a:latin typeface="Cambria Math" panose="02040503050406030204" pitchFamily="18" charset="0"/>
                            </a:rPr>
                            <m:t>₁²≠</m:t>
                          </m:r>
                          <m:r>
                            <a:rPr lang="el-GR" sz="3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l-GR" sz="3600" b="1" i="1" smtClean="0">
                              <a:latin typeface="Cambria Math" panose="02040503050406030204" pitchFamily="18" charset="0"/>
                            </a:rPr>
                            <m:t>₂</m:t>
                          </m:r>
                          <m:r>
                            <a:rPr lang="el-GR" sz="360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0" name="CaixaDeTexto 9">
                    <a:extLst>
                      <a:ext uri="{FF2B5EF4-FFF2-40B4-BE49-F238E27FC236}">
                        <a16:creationId xmlns:a16="http://schemas.microsoft.com/office/drawing/2014/main" id="{DBB1F91D-E717-4143-A6CB-35FAB05525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0926" y="2269233"/>
                    <a:ext cx="2039020" cy="5539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2763FE5-B879-4284-924C-30D49F35A26E}"/>
                  </a:ext>
                </a:extLst>
              </p:cNvPr>
              <p:cNvSpPr txBox="1"/>
              <p:nvPr/>
            </p:nvSpPr>
            <p:spPr>
              <a:xfrm>
                <a:off x="4882125" y="2300010"/>
                <a:ext cx="2531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u="sng" dirty="0">
                    <a:solidFill>
                      <a:srgbClr val="8C2E34"/>
                    </a:solidFill>
                  </a:rPr>
                  <a:t>2ª Versão:</a:t>
                </a:r>
              </a:p>
            </p:txBody>
          </p:sp>
        </p:grpSp>
      </p:grp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30E0ACB6-4C90-405C-83FE-3CB155199B2A}"/>
              </a:ext>
            </a:extLst>
          </p:cNvPr>
          <p:cNvCxnSpPr/>
          <p:nvPr/>
        </p:nvCxnSpPr>
        <p:spPr>
          <a:xfrm>
            <a:off x="7251195" y="3122882"/>
            <a:ext cx="0" cy="30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592EEEA-5967-4778-86A4-968D5AAE08F6}"/>
              </a:ext>
            </a:extLst>
          </p:cNvPr>
          <p:cNvGrpSpPr/>
          <p:nvPr/>
        </p:nvGrpSpPr>
        <p:grpSpPr>
          <a:xfrm>
            <a:off x="6943655" y="2428252"/>
            <a:ext cx="3482503" cy="1323439"/>
            <a:chOff x="6926093" y="2266066"/>
            <a:chExt cx="3482503" cy="1323439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AC5CD2FD-6D49-4D1F-8A0D-6563F71FABFC}"/>
                </a:ext>
              </a:extLst>
            </p:cNvPr>
            <p:cNvSpPr/>
            <p:nvPr/>
          </p:nvSpPr>
          <p:spPr>
            <a:xfrm>
              <a:off x="6926093" y="2266066"/>
              <a:ext cx="3482503" cy="1323439"/>
            </a:xfrm>
            <a:prstGeom prst="rect">
              <a:avLst/>
            </a:prstGeom>
            <a:solidFill>
              <a:srgbClr val="E5E2D7">
                <a:alpha val="39000"/>
              </a:srgbClr>
            </a:solidFill>
            <a:ln w="50800" cmpd="sng">
              <a:solidFill>
                <a:srgbClr val="8C2E3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63541"/>
                        <a:gd name="connsiteY0" fmla="*/ 0 h 988923"/>
                        <a:gd name="connsiteX1" fmla="*/ 4163541 w 4163541"/>
                        <a:gd name="connsiteY1" fmla="*/ 0 h 988923"/>
                        <a:gd name="connsiteX2" fmla="*/ 4163541 w 4163541"/>
                        <a:gd name="connsiteY2" fmla="*/ 988923 h 988923"/>
                        <a:gd name="connsiteX3" fmla="*/ 0 w 4163541"/>
                        <a:gd name="connsiteY3" fmla="*/ 988923 h 988923"/>
                        <a:gd name="connsiteX4" fmla="*/ 0 w 4163541"/>
                        <a:gd name="connsiteY4" fmla="*/ 0 h 988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63541" h="988923" fill="none" extrusionOk="0">
                          <a:moveTo>
                            <a:pt x="0" y="0"/>
                          </a:moveTo>
                          <a:cubicBezTo>
                            <a:pt x="954264" y="-49533"/>
                            <a:pt x="3737485" y="-14809"/>
                            <a:pt x="4163541" y="0"/>
                          </a:cubicBezTo>
                          <a:cubicBezTo>
                            <a:pt x="4249001" y="107224"/>
                            <a:pt x="4085746" y="537697"/>
                            <a:pt x="4163541" y="988923"/>
                          </a:cubicBezTo>
                          <a:cubicBezTo>
                            <a:pt x="2246615" y="940692"/>
                            <a:pt x="1558637" y="1073378"/>
                            <a:pt x="0" y="988923"/>
                          </a:cubicBezTo>
                          <a:cubicBezTo>
                            <a:pt x="77200" y="753404"/>
                            <a:pt x="79211" y="158949"/>
                            <a:pt x="0" y="0"/>
                          </a:cubicBezTo>
                          <a:close/>
                        </a:path>
                        <a:path w="4163541" h="988923" stroke="0" extrusionOk="0">
                          <a:moveTo>
                            <a:pt x="0" y="0"/>
                          </a:moveTo>
                          <a:cubicBezTo>
                            <a:pt x="1621131" y="118645"/>
                            <a:pt x="3725724" y="116012"/>
                            <a:pt x="4163541" y="0"/>
                          </a:cubicBezTo>
                          <a:cubicBezTo>
                            <a:pt x="4146729" y="433681"/>
                            <a:pt x="4137731" y="799516"/>
                            <a:pt x="4163541" y="988923"/>
                          </a:cubicBezTo>
                          <a:cubicBezTo>
                            <a:pt x="2194536" y="1123523"/>
                            <a:pt x="1242011" y="831727"/>
                            <a:pt x="0" y="988923"/>
                          </a:cubicBezTo>
                          <a:cubicBezTo>
                            <a:pt x="-79558" y="731286"/>
                            <a:pt x="67292" y="3503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2B7D8A08-681C-4B10-9F21-3F64DBB2F73C}"/>
                    </a:ext>
                  </a:extLst>
                </p:cNvPr>
                <p:cNvSpPr txBox="1"/>
                <p:nvPr/>
              </p:nvSpPr>
              <p:spPr>
                <a:xfrm>
                  <a:off x="7122504" y="2376063"/>
                  <a:ext cx="3286092" cy="11546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solidFill>
                              <a:srgbClr val="8C2E34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pt-BR" b="1" i="1">
                            <a:solidFill>
                              <a:srgbClr val="8C2E3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</m:acc>
                            <m: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b="1" i="1">
                                    <a:solidFill>
                                      <a:srgbClr val="8C2E34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pt-BR" b="1" i="1">
                                        <a:solidFill>
                                          <a:srgbClr val="8C2E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pt-BR" b="1" i="1">
                                            <a:solidFill>
                                              <a:srgbClr val="8C2E3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pt-BR" b="1" i="1">
                            <a:solidFill>
                              <a:srgbClr val="8C2E34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pt-BR" b="1" i="1">
                            <a:solidFill>
                              <a:srgbClr val="8C2E3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pt-BR" b="1" i="1">
                                <a:solidFill>
                                  <a:srgbClr val="8C2E3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2B7D8A08-681C-4B10-9F21-3F64DBB2F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504" y="2376063"/>
                  <a:ext cx="3286092" cy="1154611"/>
                </a:xfrm>
                <a:prstGeom prst="rect">
                  <a:avLst/>
                </a:prstGeom>
                <a:blipFill>
                  <a:blip r:embed="rId7"/>
                  <a:stretch>
                    <a:fillRect b="-5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eta: para a Direita Listrada 57">
            <a:extLst>
              <a:ext uri="{FF2B5EF4-FFF2-40B4-BE49-F238E27FC236}">
                <a16:creationId xmlns:a16="http://schemas.microsoft.com/office/drawing/2014/main" id="{4EFADEB9-9090-4B3B-94CA-0214C8F43083}"/>
              </a:ext>
            </a:extLst>
          </p:cNvPr>
          <p:cNvSpPr/>
          <p:nvPr/>
        </p:nvSpPr>
        <p:spPr>
          <a:xfrm>
            <a:off x="4879578" y="2762022"/>
            <a:ext cx="1914302" cy="548235"/>
          </a:xfrm>
          <a:prstGeom prst="stripedRightArrow">
            <a:avLst>
              <a:gd name="adj1" fmla="val 50000"/>
              <a:gd name="adj2" fmla="val 92445"/>
            </a:avLst>
          </a:prstGeom>
          <a:solidFill>
            <a:srgbClr val="8C2E34">
              <a:alpha val="72000"/>
            </a:srgbClr>
          </a:solidFill>
          <a:ln>
            <a:solidFill>
              <a:srgbClr val="4F4E4D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BC158AE7-828B-448B-8095-DB8B5841F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15"/>
    </mc:Choice>
    <mc:Fallback>
      <p:transition spd="slow" advTm="86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55B69CC7-2BF1-455D-8626-FDF5CA49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85597" cy="68580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CED8886-C383-49FB-8577-32FFF7D7403C}"/>
              </a:ext>
            </a:extLst>
          </p:cNvPr>
          <p:cNvSpPr/>
          <p:nvPr/>
        </p:nvSpPr>
        <p:spPr>
          <a:xfrm>
            <a:off x="0" y="0"/>
            <a:ext cx="12185596" cy="6857999"/>
          </a:xfrm>
          <a:prstGeom prst="rect">
            <a:avLst/>
          </a:prstGeom>
          <a:solidFill>
            <a:srgbClr val="E5E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2687D1-4A8B-49A6-A5AC-CF7724780648}"/>
              </a:ext>
            </a:extLst>
          </p:cNvPr>
          <p:cNvSpPr txBox="1"/>
          <p:nvPr/>
        </p:nvSpPr>
        <p:spPr>
          <a:xfrm>
            <a:off x="1787657" y="96350"/>
            <a:ext cx="1095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algn="just">
              <a:defRPr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pt-BR" dirty="0"/>
              <a:t>Metodologia: Teste Hipótese para as médias populacionais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9564EC-52C0-488E-B19D-C494D6A5E4C5}"/>
              </a:ext>
            </a:extLst>
          </p:cNvPr>
          <p:cNvSpPr txBox="1"/>
          <p:nvPr/>
        </p:nvSpPr>
        <p:spPr>
          <a:xfrm>
            <a:off x="461304" y="844727"/>
            <a:ext cx="1137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latin typeface="+mj-lt"/>
              </a:rPr>
              <a:t>Se utilizando da formula mostrada no slide anterior e as ferramentas do </a:t>
            </a:r>
            <a:r>
              <a:rPr lang="pt-BR" sz="1600" b="1" spc="300" dirty="0" err="1">
                <a:latin typeface="+mj-lt"/>
              </a:rPr>
              <a:t>RStudio</a:t>
            </a:r>
            <a:r>
              <a:rPr lang="pt-BR" sz="1600" b="1" spc="300" dirty="0">
                <a:latin typeface="+mj-lt"/>
              </a:rPr>
              <a:t>, foi possível, a partir dos </a:t>
            </a:r>
            <a:r>
              <a:rPr lang="pt-BR" sz="1600" b="1" spc="300" dirty="0" err="1">
                <a:latin typeface="+mj-lt"/>
              </a:rPr>
              <a:t>calculos</a:t>
            </a:r>
            <a:r>
              <a:rPr lang="pt-BR" sz="1600" b="1" spc="300" dirty="0">
                <a:latin typeface="+mj-lt"/>
              </a:rPr>
              <a:t> abaixo, chegar a uma conclusao sobre as médias.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678A0B9-6C81-4E63-91C6-23B9D9CAF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46" y="3120483"/>
            <a:ext cx="9908507" cy="274531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916EA6-B37C-4230-AF6E-FC5BD98D7BC3}"/>
              </a:ext>
            </a:extLst>
          </p:cNvPr>
          <p:cNvSpPr txBox="1"/>
          <p:nvPr/>
        </p:nvSpPr>
        <p:spPr>
          <a:xfrm>
            <a:off x="472118" y="1982605"/>
            <a:ext cx="1136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latin typeface="+mj-lt"/>
              </a:rPr>
              <a:t>Com o programa a seguir chegamos ao valor-p = 1, gerando um resultado no qual não podemos rejeitar a possibilidade de as duas medias serem iguais.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2834344-5FBA-4A21-BCC0-1DA451DB0ECA}"/>
              </a:ext>
            </a:extLst>
          </p:cNvPr>
          <p:cNvCxnSpPr>
            <a:cxnSpLocks/>
          </p:cNvCxnSpPr>
          <p:nvPr/>
        </p:nvCxnSpPr>
        <p:spPr>
          <a:xfrm flipV="1">
            <a:off x="368138" y="753025"/>
            <a:ext cx="11559162" cy="12777"/>
          </a:xfrm>
          <a:prstGeom prst="line">
            <a:avLst/>
          </a:prstGeom>
          <a:ln w="28575" cmpd="thinThick">
            <a:solidFill>
              <a:srgbClr val="8C2E34">
                <a:alpha val="44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DBE74E0F-0471-4F42-B848-A586E2043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64"/>
    </mc:Choice>
    <mc:Fallback>
      <p:transition spd="slow" advTm="20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F0DA25-9171-430F-923E-134543C7FFA6}"/>
              </a:ext>
            </a:extLst>
          </p:cNvPr>
          <p:cNvSpPr txBox="1"/>
          <p:nvPr/>
        </p:nvSpPr>
        <p:spPr>
          <a:xfrm>
            <a:off x="678219" y="1308482"/>
            <a:ext cx="5778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Vale destacar, para essa igualdade obtida entre as médias, a variabilidade enviesada das habilidades dos jogadores nas amostras coletadas. Não à toa, as qualidades e defeitos de cada um dos indivíduos usados para a amostragem podem muito bem ter afetado os cálculos do projeto, igualando as duas amostras. Muito disso foi negligenciado para que o projeto se tornasse plausível ao tempo estipulado de entrega.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726DE25-29B2-4AFA-ACCB-2BB5A353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9" y="682667"/>
            <a:ext cx="9905475" cy="53165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E5E2D7"/>
                </a:solidFill>
              </a:rPr>
              <a:t>Interdisciplinaridade: Observações e conclusões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E736B3-F424-4267-B46B-5837E3176D30}"/>
              </a:ext>
            </a:extLst>
          </p:cNvPr>
          <p:cNvSpPr txBox="1"/>
          <p:nvPr/>
        </p:nvSpPr>
        <p:spPr>
          <a:xfrm>
            <a:off x="678219" y="4841611"/>
            <a:ext cx="10878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Por fim, é evidente, conforme as variabilidades no tamanho amostral, o impacto que a aplicação das Simulações de Monte Carlo tiveram sobre a certeza incidente à Hipótese Nula. Observe os gráficos:</a:t>
            </a:r>
          </a:p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8DDD257-9F9A-444C-93CE-E608F94D0804}"/>
              </a:ext>
            </a:extLst>
          </p:cNvPr>
          <p:cNvGrpSpPr/>
          <p:nvPr/>
        </p:nvGrpSpPr>
        <p:grpSpPr>
          <a:xfrm>
            <a:off x="7093232" y="1421980"/>
            <a:ext cx="4463120" cy="1959892"/>
            <a:chOff x="6834814" y="1421980"/>
            <a:chExt cx="4463120" cy="1959892"/>
          </a:xfrm>
        </p:grpSpPr>
        <p:sp>
          <p:nvSpPr>
            <p:cNvPr id="3" name="Fluxograma: Conector 2">
              <a:extLst>
                <a:ext uri="{FF2B5EF4-FFF2-40B4-BE49-F238E27FC236}">
                  <a16:creationId xmlns:a16="http://schemas.microsoft.com/office/drawing/2014/main" id="{3A360271-DB9C-43C9-9A9D-FB4F9CA02823}"/>
                </a:ext>
              </a:extLst>
            </p:cNvPr>
            <p:cNvSpPr/>
            <p:nvPr/>
          </p:nvSpPr>
          <p:spPr>
            <a:xfrm>
              <a:off x="6834814" y="1441472"/>
              <a:ext cx="1940080" cy="1940400"/>
            </a:xfrm>
            <a:prstGeom prst="flowChartConnector">
              <a:avLst/>
            </a:prstGeom>
            <a:blipFill dpi="0" rotWithShape="1">
              <a:blip r:embed="rId8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Conector 12">
              <a:extLst>
                <a:ext uri="{FF2B5EF4-FFF2-40B4-BE49-F238E27FC236}">
                  <a16:creationId xmlns:a16="http://schemas.microsoft.com/office/drawing/2014/main" id="{181CCF15-18EE-4E4A-992B-52EBA7F3E236}"/>
                </a:ext>
              </a:extLst>
            </p:cNvPr>
            <p:cNvSpPr/>
            <p:nvPr/>
          </p:nvSpPr>
          <p:spPr>
            <a:xfrm>
              <a:off x="9357534" y="1421980"/>
              <a:ext cx="1940400" cy="1940400"/>
            </a:xfrm>
            <a:prstGeom prst="flowChartConnector">
              <a:avLst/>
            </a:prstGeom>
            <a:blipFill dpi="0" rotWithShape="1">
              <a:blip r:embed="rId9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1429A522-C024-4881-8F16-60DBA0476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41"/>
    </mc:Choice>
    <mc:Fallback>
      <p:transition spd="slow" advTm="10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F0DA25-9171-430F-923E-134543C7FFA6}"/>
              </a:ext>
            </a:extLst>
          </p:cNvPr>
          <p:cNvSpPr txBox="1"/>
          <p:nvPr/>
        </p:nvSpPr>
        <p:spPr>
          <a:xfrm>
            <a:off x="678219" y="1308482"/>
            <a:ext cx="5778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Vale destacar, para essa igualdade obtida entre as médias, a variabilidade enviesada das habilidades dos jogadores nas amostras coletadas. Não à toa, as qualidades e defeitos de cada um dos indivíduos usados para a amostragem podem muito bem ter afetado os cálculos do projeto, igualando as duas amostras. Muito disso foi negligenciado para que o projeto se tornasse plausível ao tempo estipulado de entrega.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726DE25-29B2-4AFA-ACCB-2BB5A353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9" y="682667"/>
            <a:ext cx="6933743" cy="53165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E5E2D7"/>
                </a:solidFill>
              </a:rPr>
              <a:t>Interdisciplinaridade: conclusões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E736B3-F424-4267-B46B-5837E3176D30}"/>
              </a:ext>
            </a:extLst>
          </p:cNvPr>
          <p:cNvSpPr txBox="1"/>
          <p:nvPr/>
        </p:nvSpPr>
        <p:spPr>
          <a:xfrm>
            <a:off x="678219" y="4841611"/>
            <a:ext cx="10878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Por fim, é evidente, conforme as variabilidades no tamanho amostral, o impacto que a aplicação das Simulações de Monte Carlo tiveram sobre a certeza incidente à Hipótese Nula. Observe os gráficos:</a:t>
            </a:r>
          </a:p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8DDD257-9F9A-444C-93CE-E608F94D0804}"/>
              </a:ext>
            </a:extLst>
          </p:cNvPr>
          <p:cNvGrpSpPr/>
          <p:nvPr/>
        </p:nvGrpSpPr>
        <p:grpSpPr>
          <a:xfrm>
            <a:off x="7093232" y="1421980"/>
            <a:ext cx="4463120" cy="1959892"/>
            <a:chOff x="6834814" y="1421980"/>
            <a:chExt cx="4463120" cy="1959892"/>
          </a:xfrm>
        </p:grpSpPr>
        <p:sp>
          <p:nvSpPr>
            <p:cNvPr id="3" name="Fluxograma: Conector 2">
              <a:extLst>
                <a:ext uri="{FF2B5EF4-FFF2-40B4-BE49-F238E27FC236}">
                  <a16:creationId xmlns:a16="http://schemas.microsoft.com/office/drawing/2014/main" id="{3A360271-DB9C-43C9-9A9D-FB4F9CA02823}"/>
                </a:ext>
              </a:extLst>
            </p:cNvPr>
            <p:cNvSpPr/>
            <p:nvPr/>
          </p:nvSpPr>
          <p:spPr>
            <a:xfrm>
              <a:off x="6834814" y="1441472"/>
              <a:ext cx="1940080" cy="1940400"/>
            </a:xfrm>
            <a:prstGeom prst="flowChartConnector">
              <a:avLst/>
            </a:prstGeom>
            <a:blipFill dpi="0" rotWithShape="1">
              <a:blip r:embed="rId8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Conector 12">
              <a:extLst>
                <a:ext uri="{FF2B5EF4-FFF2-40B4-BE49-F238E27FC236}">
                  <a16:creationId xmlns:a16="http://schemas.microsoft.com/office/drawing/2014/main" id="{181CCF15-18EE-4E4A-992B-52EBA7F3E236}"/>
                </a:ext>
              </a:extLst>
            </p:cNvPr>
            <p:cNvSpPr/>
            <p:nvPr/>
          </p:nvSpPr>
          <p:spPr>
            <a:xfrm>
              <a:off x="9357534" y="1421980"/>
              <a:ext cx="1940400" cy="1940400"/>
            </a:xfrm>
            <a:prstGeom prst="flowChartConnector">
              <a:avLst/>
            </a:prstGeom>
            <a:blipFill dpi="0" rotWithShape="1">
              <a:blip r:embed="rId9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96B0670-119E-4E7A-8732-83FE36B8001D}"/>
              </a:ext>
            </a:extLst>
          </p:cNvPr>
          <p:cNvSpPr/>
          <p:nvPr/>
        </p:nvSpPr>
        <p:spPr>
          <a:xfrm>
            <a:off x="0" y="0"/>
            <a:ext cx="12225747" cy="6858000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AA5EB55-C978-491E-AD32-F5D999FD957D}"/>
              </a:ext>
            </a:extLst>
          </p:cNvPr>
          <p:cNvSpPr/>
          <p:nvPr/>
        </p:nvSpPr>
        <p:spPr>
          <a:xfrm>
            <a:off x="1449421" y="682666"/>
            <a:ext cx="9348281" cy="5144103"/>
          </a:xfrm>
          <a:prstGeom prst="roundRect">
            <a:avLst/>
          </a:prstGeom>
          <a:solidFill>
            <a:srgbClr val="E5E2D7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BFA42F2-5C96-4171-A719-9D01C5879A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654" y="2324308"/>
            <a:ext cx="9007813" cy="194255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1D0736-D3B1-46A3-8F96-66FE581AA146}"/>
              </a:ext>
            </a:extLst>
          </p:cNvPr>
          <p:cNvSpPr txBox="1"/>
          <p:nvPr/>
        </p:nvSpPr>
        <p:spPr>
          <a:xfrm>
            <a:off x="1801238" y="1167930"/>
            <a:ext cx="858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algn="just">
              <a:defRPr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pt-BR" dirty="0"/>
              <a:t>Simulação Monte Carlo </a:t>
            </a:r>
            <a:r>
              <a:rPr lang="pt-BR" dirty="0">
                <a:sym typeface="Wingdings" panose="05000000000000000000" pitchFamily="2" charset="2"/>
              </a:rPr>
              <a:t> Tamanho amostral = 20</a:t>
            </a:r>
            <a:endParaRPr lang="pt-BR" dirty="0"/>
          </a:p>
        </p:txBody>
      </p: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6EED092F-720C-4A68-8517-B7F53F363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19"/>
    </mc:Choice>
    <mc:Fallback>
      <p:transition spd="slow" advTm="5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F0DA25-9171-430F-923E-134543C7FFA6}"/>
              </a:ext>
            </a:extLst>
          </p:cNvPr>
          <p:cNvSpPr txBox="1"/>
          <p:nvPr/>
        </p:nvSpPr>
        <p:spPr>
          <a:xfrm>
            <a:off x="678219" y="1308482"/>
            <a:ext cx="5778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Vale destacar, para essa igualdade obtida entre as médias, a variabilidade enviesada das habilidades dos jogadores nas amostras coletadas. Não à toa, as qualidades e defeitos de cada um dos indivíduos usados para a amostragem podem muito bem ter afetado os cálculos do projeto, igualando as duas amostras. Muito disso foi negligenciado para que o projeto se tornasse plausível ao tempo estipulado de entrega.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726DE25-29B2-4AFA-ACCB-2BB5A353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9" y="682667"/>
            <a:ext cx="6933743" cy="53165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E5E2D7"/>
                </a:solidFill>
              </a:rPr>
              <a:t>Interdisciplinaridade: conclusões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E736B3-F424-4267-B46B-5837E3176D30}"/>
              </a:ext>
            </a:extLst>
          </p:cNvPr>
          <p:cNvSpPr txBox="1"/>
          <p:nvPr/>
        </p:nvSpPr>
        <p:spPr>
          <a:xfrm>
            <a:off x="678219" y="4841611"/>
            <a:ext cx="10878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Por fim, é evidente, conforme as variabilidades no tamanho amostral, o impacto que a aplicação das Simulações de Monte Carlo tiveram sobre a certeza incidente à Hipótese Nula. Observe os gráficos:</a:t>
            </a:r>
          </a:p>
          <a:p>
            <a:pPr algn="just"/>
            <a:r>
              <a:rPr lang="pt-BR" sz="1600" b="1" spc="300" dirty="0">
                <a:solidFill>
                  <a:srgbClr val="E5E2D7"/>
                </a:solidFill>
                <a:latin typeface="+mj-lt"/>
              </a:rPr>
              <a:t>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8DDD257-9F9A-444C-93CE-E608F94D0804}"/>
              </a:ext>
            </a:extLst>
          </p:cNvPr>
          <p:cNvGrpSpPr/>
          <p:nvPr/>
        </p:nvGrpSpPr>
        <p:grpSpPr>
          <a:xfrm>
            <a:off x="7093232" y="1421980"/>
            <a:ext cx="4463120" cy="1959892"/>
            <a:chOff x="6834814" y="1421980"/>
            <a:chExt cx="4463120" cy="1959892"/>
          </a:xfrm>
        </p:grpSpPr>
        <p:sp>
          <p:nvSpPr>
            <p:cNvPr id="3" name="Fluxograma: Conector 2">
              <a:extLst>
                <a:ext uri="{FF2B5EF4-FFF2-40B4-BE49-F238E27FC236}">
                  <a16:creationId xmlns:a16="http://schemas.microsoft.com/office/drawing/2014/main" id="{3A360271-DB9C-43C9-9A9D-FB4F9CA02823}"/>
                </a:ext>
              </a:extLst>
            </p:cNvPr>
            <p:cNvSpPr/>
            <p:nvPr/>
          </p:nvSpPr>
          <p:spPr>
            <a:xfrm>
              <a:off x="6834814" y="1441472"/>
              <a:ext cx="1940080" cy="1940400"/>
            </a:xfrm>
            <a:prstGeom prst="flowChartConnector">
              <a:avLst/>
            </a:prstGeom>
            <a:blipFill dpi="0" rotWithShape="1">
              <a:blip r:embed="rId8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Conector 12">
              <a:extLst>
                <a:ext uri="{FF2B5EF4-FFF2-40B4-BE49-F238E27FC236}">
                  <a16:creationId xmlns:a16="http://schemas.microsoft.com/office/drawing/2014/main" id="{181CCF15-18EE-4E4A-992B-52EBA7F3E236}"/>
                </a:ext>
              </a:extLst>
            </p:cNvPr>
            <p:cNvSpPr/>
            <p:nvPr/>
          </p:nvSpPr>
          <p:spPr>
            <a:xfrm>
              <a:off x="9357534" y="1421980"/>
              <a:ext cx="1940400" cy="1940400"/>
            </a:xfrm>
            <a:prstGeom prst="flowChartConnector">
              <a:avLst/>
            </a:prstGeom>
            <a:blipFill dpi="0" rotWithShape="1">
              <a:blip r:embed="rId9"/>
              <a:srcRect/>
              <a:stretch>
                <a:fillRect l="8000" t="8000" r="8000" b="8000"/>
              </a:stretch>
            </a:blipFill>
            <a:ln w="53975">
              <a:solidFill>
                <a:srgbClr val="E5E2D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96B0670-119E-4E7A-8732-83FE36B8001D}"/>
              </a:ext>
            </a:extLst>
          </p:cNvPr>
          <p:cNvSpPr/>
          <p:nvPr/>
        </p:nvSpPr>
        <p:spPr>
          <a:xfrm>
            <a:off x="0" y="0"/>
            <a:ext cx="12225747" cy="6858000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AA5EB55-C978-491E-AD32-F5D999FD957D}"/>
              </a:ext>
            </a:extLst>
          </p:cNvPr>
          <p:cNvSpPr/>
          <p:nvPr/>
        </p:nvSpPr>
        <p:spPr>
          <a:xfrm>
            <a:off x="1449421" y="682666"/>
            <a:ext cx="9348281" cy="5144103"/>
          </a:xfrm>
          <a:prstGeom prst="roundRect">
            <a:avLst/>
          </a:prstGeom>
          <a:solidFill>
            <a:srgbClr val="E5E2D7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8A8CC9C-1492-4731-88AE-B76A23AFD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373" y="2253168"/>
            <a:ext cx="9118376" cy="199843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F803BC4-81B4-4E92-977A-4C4D9D55529C}"/>
              </a:ext>
            </a:extLst>
          </p:cNvPr>
          <p:cNvSpPr txBox="1"/>
          <p:nvPr/>
        </p:nvSpPr>
        <p:spPr>
          <a:xfrm>
            <a:off x="1564373" y="1152602"/>
            <a:ext cx="1074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pt-br"/>
            </a:defPPr>
            <a:lvl1pPr algn="just">
              <a:defRPr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pt-BR" dirty="0"/>
              <a:t>Simulação Monte Carlo </a:t>
            </a:r>
            <a:r>
              <a:rPr lang="pt-BR" dirty="0">
                <a:sym typeface="Wingdings" panose="05000000000000000000" pitchFamily="2" charset="2"/>
              </a:rPr>
              <a:t> Tamanho amostral = 200000</a:t>
            </a:r>
            <a:endParaRPr lang="pt-BR" dirty="0"/>
          </a:p>
        </p:txBody>
      </p:sp>
      <p:pic>
        <p:nvPicPr>
          <p:cNvPr id="27" name="Áudio 26">
            <a:hlinkClick r:id="" action="ppaction://media"/>
            <a:extLst>
              <a:ext uri="{FF2B5EF4-FFF2-40B4-BE49-F238E27FC236}">
                <a16:creationId xmlns:a16="http://schemas.microsoft.com/office/drawing/2014/main" id="{CDB1CCC0-4D2B-4B50-887F-65D1AC8EC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64"/>
    </mc:Choice>
    <mc:Fallback>
      <p:transition spd="slow" advTm="7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76AF4CC4-829F-4C7A-A335-F0C0EFA9BD0A}"/>
              </a:ext>
            </a:extLst>
          </p:cNvPr>
          <p:cNvSpPr/>
          <p:nvPr/>
        </p:nvSpPr>
        <p:spPr>
          <a:xfrm>
            <a:off x="379379" y="1896984"/>
            <a:ext cx="11020459" cy="4321254"/>
          </a:xfrm>
          <a:prstGeom prst="round2DiagRect">
            <a:avLst/>
          </a:prstGeom>
          <a:solidFill>
            <a:srgbClr val="E5E2D7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F0DA25-9171-430F-923E-134543C7FFA6}"/>
              </a:ext>
            </a:extLst>
          </p:cNvPr>
          <p:cNvSpPr txBox="1"/>
          <p:nvPr/>
        </p:nvSpPr>
        <p:spPr>
          <a:xfrm>
            <a:off x="4076487" y="2422008"/>
            <a:ext cx="6985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spc="300" dirty="0">
                <a:latin typeface="+mj-lt"/>
              </a:rPr>
              <a:t>Concluímos, por fim, que embora o modelo colocado nos traz uma maximização de Utilidade, existem fatores imprevisíveis relacionados ao decorrer de uma partida, tornando a aplicação de Estratégias muito afetáveis aos contextos de cada rodada e cada partida. O nivelamento das habilidades dos players de cada time, os caminhos por eles escolhidos, e até mesmo os objetivos desses players com o jogo (vitórias, cumprir desafios, “trollar”).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726DE25-29B2-4AFA-ACCB-2BB5A353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9" y="682667"/>
            <a:ext cx="6933743" cy="53165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rgbClr val="E5E2D7"/>
                </a:solidFill>
              </a:rPr>
              <a:t>Interdisciplinaridade: conclusões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6F5857-C1D2-4A82-A4F1-E4BD4ABFFC5B}"/>
              </a:ext>
            </a:extLst>
          </p:cNvPr>
          <p:cNvSpPr/>
          <p:nvPr/>
        </p:nvSpPr>
        <p:spPr>
          <a:xfrm>
            <a:off x="713711" y="2601991"/>
            <a:ext cx="3025418" cy="2855225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0">
            <a:solidFill>
              <a:srgbClr val="E5E2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A334B7E4-CE52-4B69-BAB4-2BB5D4BA9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2"/>
    </mc:Choice>
    <mc:Fallback>
      <p:transition spd="slow" advTm="5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spaço Reservado para Imagem 28" descr="Edifício Preto e Branco">
            <a:extLst>
              <a:ext uri="{FF2B5EF4-FFF2-40B4-BE49-F238E27FC236}">
                <a16:creationId xmlns:a16="http://schemas.microsoft.com/office/drawing/2014/main" id="{67920B2D-F8E8-4CF9-8D70-8989B0049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8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rcRect l="9764" r="976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4BE827B-931D-4F63-A9EC-1FA502A5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555174" y="2017424"/>
            <a:ext cx="6117771" cy="3240375"/>
          </a:xfrm>
          <a:prstGeom prst="rect">
            <a:avLst/>
          </a:prstGeom>
          <a:solidFill>
            <a:srgbClr val="8C2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AA53298-13E2-4FBE-BE5B-863592F14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25842" y="1222156"/>
            <a:ext cx="6838416" cy="3240376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5FEE67F-DC07-4C0E-A6A2-BCE632897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927684" y="1772673"/>
            <a:ext cx="6475341" cy="30458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/>
              <a:t>SEU TÍTULO </a:t>
            </a:r>
            <a:br>
              <a:rPr lang="pt-BR"/>
            </a:br>
            <a:r>
              <a:rPr lang="pt-BR"/>
              <a:t>VAI AQUI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/>
              <a:t>INSIRA O SUBTÍTULO AQUI</a:t>
            </a:r>
          </a:p>
        </p:txBody>
      </p:sp>
      <p:pic>
        <p:nvPicPr>
          <p:cNvPr id="1026" name="Picture 2" descr="Apex Legends™ - A próxima evolução do jogo de tiro de heróis - Grátis para  jogar">
            <a:extLst>
              <a:ext uri="{FF2B5EF4-FFF2-40B4-BE49-F238E27FC236}">
                <a16:creationId xmlns:a16="http://schemas.microsoft.com/office/drawing/2014/main" id="{7576710B-9AAF-424D-A65D-A0C8CA93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84" y="1477894"/>
            <a:ext cx="6743332" cy="33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7B97FE3-69D2-4970-867C-93CE5BE75E14}"/>
              </a:ext>
            </a:extLst>
          </p:cNvPr>
          <p:cNvSpPr/>
          <p:nvPr/>
        </p:nvSpPr>
        <p:spPr>
          <a:xfrm>
            <a:off x="2927682" y="1477894"/>
            <a:ext cx="6743333" cy="3382272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39B97756-9C24-4CBA-B181-E0E667DE3CF8}"/>
              </a:ext>
            </a:extLst>
          </p:cNvPr>
          <p:cNvSpPr txBox="1">
            <a:spLocks/>
          </p:cNvSpPr>
          <p:nvPr/>
        </p:nvSpPr>
        <p:spPr>
          <a:xfrm>
            <a:off x="2925284" y="2561006"/>
            <a:ext cx="6475341" cy="8319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>
                <a:solidFill>
                  <a:srgbClr val="8C2E34"/>
                </a:solidFill>
              </a:rPr>
              <a:t>OBRIGADO</a:t>
            </a:r>
          </a:p>
        </p:txBody>
      </p:sp>
      <p:sp>
        <p:nvSpPr>
          <p:cNvPr id="11" name="Subtítulo 9">
            <a:extLst>
              <a:ext uri="{FF2B5EF4-FFF2-40B4-BE49-F238E27FC236}">
                <a16:creationId xmlns:a16="http://schemas.microsoft.com/office/drawing/2014/main" id="{E6BB1997-84B6-452E-884A-A46E10F5FAD9}"/>
              </a:ext>
            </a:extLst>
          </p:cNvPr>
          <p:cNvSpPr txBox="1">
            <a:spLocks/>
          </p:cNvSpPr>
          <p:nvPr/>
        </p:nvSpPr>
        <p:spPr>
          <a:xfrm>
            <a:off x="2925286" y="3392908"/>
            <a:ext cx="6475341" cy="543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>
                <a:solidFill>
                  <a:srgbClr val="8C2E34"/>
                </a:solidFill>
              </a:rPr>
              <a:t>Grupo Sucesso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D4CD53A-2F21-48FE-A9B1-EA45EBBFE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2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9"/>
    </mc:Choice>
    <mc:Fallback>
      <p:transition spd="slow" advTm="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E89951-9430-488E-8127-42BB26EE5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18" y="200660"/>
            <a:ext cx="6449610" cy="769158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8C2E34"/>
                </a:solidFill>
              </a:rPr>
              <a:t>Apex </a:t>
            </a:r>
            <a:r>
              <a:rPr lang="pt-BR" sz="3600" err="1">
                <a:solidFill>
                  <a:srgbClr val="8C2E34"/>
                </a:solidFill>
              </a:rPr>
              <a:t>legends</a:t>
            </a:r>
            <a:r>
              <a:rPr lang="pt-BR" sz="3600">
                <a:solidFill>
                  <a:srgbClr val="8C2E34"/>
                </a:solidFill>
              </a:rPr>
              <a:t>: Modo Arenas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7939777" y="4285860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6345473" y="51145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3D530FCA-0DF3-4EE8-8DE8-CBC5CAEFA067}"/>
              </a:ext>
            </a:extLst>
          </p:cNvPr>
          <p:cNvSpPr txBox="1">
            <a:spLocks/>
          </p:cNvSpPr>
          <p:nvPr/>
        </p:nvSpPr>
        <p:spPr>
          <a:xfrm>
            <a:off x="9899211" y="6180643"/>
            <a:ext cx="1510438" cy="3321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Lifeline</a:t>
            </a:r>
            <a:endParaRPr lang="pt-BR">
              <a:solidFill>
                <a:srgbClr val="8C2E34"/>
              </a:solidFill>
            </a:endParaRPr>
          </a:p>
        </p:txBody>
      </p:sp>
      <p:graphicFrame>
        <p:nvGraphicFramePr>
          <p:cNvPr id="11" name="Tabela 2">
            <a:extLst>
              <a:ext uri="{FF2B5EF4-FFF2-40B4-BE49-F238E27FC236}">
                <a16:creationId xmlns:a16="http://schemas.microsoft.com/office/drawing/2014/main" id="{6B45937D-9661-49C2-B018-810DB2E78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996999"/>
              </p:ext>
            </p:extLst>
          </p:nvPr>
        </p:nvGraphicFramePr>
        <p:xfrm>
          <a:off x="128588" y="3999246"/>
          <a:ext cx="6061328" cy="189571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rgbClr val="8C2E34">
                      <a:alpha val="20000"/>
                    </a:srgbClr>
                  </a:outerShdw>
                </a:effectLst>
                <a:tableStyleId>{5C22544A-7EE6-4342-B048-85BDC9FD1C3A}</a:tableStyleId>
              </a:tblPr>
              <a:tblGrid>
                <a:gridCol w="1515332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515332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1515332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1515332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624972"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1" i="0" noProof="0">
                          <a:solidFill>
                            <a:srgbClr val="8C2E34"/>
                          </a:solidFill>
                          <a:latin typeface="Gill Sans" panose="020B0502020104020203" pitchFamily="34" charset="-79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JOGADOR</a:t>
                      </a: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noProof="0">
                          <a:solidFill>
                            <a:srgbClr val="8C2E34"/>
                          </a:solidFill>
                        </a:rPr>
                        <a:t>LENDA</a:t>
                      </a:r>
                      <a:endParaRPr lang="pt-BR" sz="1600" b="1" i="0" noProof="0">
                        <a:solidFill>
                          <a:srgbClr val="8C2E34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noProof="0">
                          <a:solidFill>
                            <a:srgbClr val="8C2E34"/>
                          </a:solidFill>
                        </a:rPr>
                        <a:t>DANOS</a:t>
                      </a:r>
                      <a:endParaRPr lang="pt-BR" sz="1600" b="1" i="0" noProof="0">
                        <a:solidFill>
                          <a:srgbClr val="8C2E34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1" i="0" noProof="0">
                          <a:solidFill>
                            <a:srgbClr val="8C2E34"/>
                          </a:solidFill>
                          <a:latin typeface="Gill Sans" panose="020B0502020104020203" pitchFamily="34" charset="-79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RIGIDEZ</a:t>
                      </a:r>
                    </a:p>
                  </a:txBody>
                  <a:tcPr marL="67637" marR="67637" marT="34995" marB="349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486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Francisco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Bloodhound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Cabeça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Cadência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73499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João Pedro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Gibraltar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Corpo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Recarregamento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34862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Lucas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Lifeline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Pernas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  <a:endParaRPr lang="pt-BR" sz="1400" b="1" i="0" noProof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42" marR="64642" marT="34995" marB="34995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</a:tbl>
          </a:graphicData>
        </a:graphic>
      </p:graphicFrame>
      <p:sp>
        <p:nvSpPr>
          <p:cNvPr id="12" name="Título 2">
            <a:extLst>
              <a:ext uri="{FF2B5EF4-FFF2-40B4-BE49-F238E27FC236}">
                <a16:creationId xmlns:a16="http://schemas.microsoft.com/office/drawing/2014/main" id="{E6703954-0237-4FFE-9C00-B3BCCC86696C}"/>
              </a:ext>
            </a:extLst>
          </p:cNvPr>
          <p:cNvSpPr txBox="1">
            <a:spLocks/>
          </p:cNvSpPr>
          <p:nvPr/>
        </p:nvSpPr>
        <p:spPr>
          <a:xfrm>
            <a:off x="1355947" y="1241759"/>
            <a:ext cx="4727357" cy="18957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3200" b="0">
                <a:solidFill>
                  <a:srgbClr val="404040"/>
                </a:solidFill>
              </a:rPr>
              <a:t>2 equipes rivais</a:t>
            </a:r>
            <a:br>
              <a:rPr lang="pt-BR" sz="3200" b="0">
                <a:solidFill>
                  <a:srgbClr val="404040"/>
                </a:solidFill>
              </a:rPr>
            </a:br>
            <a:r>
              <a:rPr lang="pt-BR" sz="3200" b="0">
                <a:solidFill>
                  <a:srgbClr val="404040"/>
                </a:solidFill>
              </a:rPr>
              <a:t>3 jogadores por equipe</a:t>
            </a:r>
            <a:br>
              <a:rPr lang="pt-BR" sz="3200" b="0">
                <a:solidFill>
                  <a:srgbClr val="404040"/>
                </a:solidFill>
              </a:rPr>
            </a:br>
            <a:r>
              <a:rPr lang="pt-BR" sz="3200" b="0">
                <a:solidFill>
                  <a:srgbClr val="404040"/>
                </a:solidFill>
              </a:rPr>
              <a:t>vencer min. 3 rounds</a:t>
            </a:r>
          </a:p>
        </p:txBody>
      </p:sp>
      <p:pic>
        <p:nvPicPr>
          <p:cNvPr id="14" name="Gráfico 13" descr="Seta: curva ligeira com preenchimento sólido">
            <a:extLst>
              <a:ext uri="{FF2B5EF4-FFF2-40B4-BE49-F238E27FC236}">
                <a16:creationId xmlns:a16="http://schemas.microsoft.com/office/drawing/2014/main" id="{EFD0F3E8-886F-483A-92FF-2E4B5985E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306" y="1417379"/>
            <a:ext cx="519389" cy="519389"/>
          </a:xfrm>
          <a:prstGeom prst="rect">
            <a:avLst/>
          </a:prstGeom>
        </p:spPr>
      </p:pic>
      <p:pic>
        <p:nvPicPr>
          <p:cNvPr id="15" name="Gráfico 14" descr="Seta: curva ligeira com preenchimento sólido">
            <a:extLst>
              <a:ext uri="{FF2B5EF4-FFF2-40B4-BE49-F238E27FC236}">
                <a16:creationId xmlns:a16="http://schemas.microsoft.com/office/drawing/2014/main" id="{B9BCC02F-B7F1-4F4D-B42E-ADA84A223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306" y="2017731"/>
            <a:ext cx="519389" cy="519389"/>
          </a:xfrm>
          <a:prstGeom prst="rect">
            <a:avLst/>
          </a:prstGeom>
        </p:spPr>
      </p:pic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BEE88D71-9F5E-45AE-A00A-1E79E3C21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305" y="2601274"/>
            <a:ext cx="519389" cy="519389"/>
          </a:xfrm>
          <a:prstGeom prst="rect">
            <a:avLst/>
          </a:prstGeom>
        </p:spPr>
      </p:pic>
      <p:sp>
        <p:nvSpPr>
          <p:cNvPr id="18" name="Título 28">
            <a:extLst>
              <a:ext uri="{FF2B5EF4-FFF2-40B4-BE49-F238E27FC236}">
                <a16:creationId xmlns:a16="http://schemas.microsoft.com/office/drawing/2014/main" id="{0AF59FAD-EDC7-4B79-B758-2CEDE3FB545F}"/>
              </a:ext>
            </a:extLst>
          </p:cNvPr>
          <p:cNvSpPr txBox="1">
            <a:spLocks/>
          </p:cNvSpPr>
          <p:nvPr/>
        </p:nvSpPr>
        <p:spPr>
          <a:xfrm>
            <a:off x="953228" y="3429000"/>
            <a:ext cx="4425079" cy="552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>
                <a:solidFill>
                  <a:srgbClr val="4F4E4D"/>
                </a:solidFill>
              </a:rPr>
              <a:t>Perfis de jogo </a:t>
            </a:r>
          </a:p>
        </p:txBody>
      </p:sp>
      <p:pic>
        <p:nvPicPr>
          <p:cNvPr id="13" name="Som gravado">
            <a:hlinkClick r:id="" action="ppaction://media"/>
            <a:extLst>
              <a:ext uri="{FF2B5EF4-FFF2-40B4-BE49-F238E27FC236}">
                <a16:creationId xmlns:a16="http://schemas.microsoft.com/office/drawing/2014/main" id="{71A89CBB-8A8E-4DA3-BAC9-6FD0E4589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6365" y="61806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86"/>
    </mc:Choice>
    <mc:Fallback xmlns="">
      <p:transition spd="slow" advTm="3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A6D2012-0AC7-4C74-819F-F7E5AC4F45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Apex Legends: Best way to spend credits in Arenas - Charlie INTEL">
            <a:extLst>
              <a:ext uri="{FF2B5EF4-FFF2-40B4-BE49-F238E27FC236}">
                <a16:creationId xmlns:a16="http://schemas.microsoft.com/office/drawing/2014/main" id="{46B891CD-28EF-4EE8-A448-AA54793B0F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/>
          <a:stretch/>
        </p:blipFill>
        <p:spPr bwMode="auto">
          <a:xfrm>
            <a:off x="5290768" y="866866"/>
            <a:ext cx="6663160" cy="378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áfico 18" descr="Controlador de jogo com preenchimento sólido">
            <a:extLst>
              <a:ext uri="{FF2B5EF4-FFF2-40B4-BE49-F238E27FC236}">
                <a16:creationId xmlns:a16="http://schemas.microsoft.com/office/drawing/2014/main" id="{610143EE-F40E-4F81-A9E0-3390213CF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072" y="1181984"/>
            <a:ext cx="769158" cy="769158"/>
          </a:xfrm>
          <a:prstGeom prst="rect">
            <a:avLst/>
          </a:prstGeom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2F189A2D-D58A-4042-AA97-236E0CF63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262" y="1294095"/>
            <a:ext cx="4425079" cy="552299"/>
          </a:xfrm>
        </p:spPr>
        <p:txBody>
          <a:bodyPr>
            <a:noAutofit/>
          </a:bodyPr>
          <a:lstStyle/>
          <a:p>
            <a:r>
              <a:rPr lang="pt-BR" sz="3200">
                <a:solidFill>
                  <a:srgbClr val="E5E2D7"/>
                </a:solidFill>
              </a:rPr>
              <a:t>Começando o round </a:t>
            </a:r>
          </a:p>
        </p:txBody>
      </p:sp>
      <p:sp>
        <p:nvSpPr>
          <p:cNvPr id="68" name="Título 28">
            <a:extLst>
              <a:ext uri="{FF2B5EF4-FFF2-40B4-BE49-F238E27FC236}">
                <a16:creationId xmlns:a16="http://schemas.microsoft.com/office/drawing/2014/main" id="{73C8E986-A845-460F-AF72-AB3F10016C0C}"/>
              </a:ext>
            </a:extLst>
          </p:cNvPr>
          <p:cNvSpPr txBox="1">
            <a:spLocks/>
          </p:cNvSpPr>
          <p:nvPr/>
        </p:nvSpPr>
        <p:spPr>
          <a:xfrm>
            <a:off x="5672564" y="4770973"/>
            <a:ext cx="4425079" cy="552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200">
              <a:solidFill>
                <a:srgbClr val="E5E2D7"/>
              </a:solidFill>
            </a:endParaRP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13176E99-B413-481E-9876-765723132EDC}"/>
              </a:ext>
            </a:extLst>
          </p:cNvPr>
          <p:cNvGrpSpPr/>
          <p:nvPr/>
        </p:nvGrpSpPr>
        <p:grpSpPr>
          <a:xfrm>
            <a:off x="625108" y="2138293"/>
            <a:ext cx="5246746" cy="2456378"/>
            <a:chOff x="869806" y="1608793"/>
            <a:chExt cx="5246746" cy="2456378"/>
          </a:xfrm>
        </p:grpSpPr>
        <p:sp>
          <p:nvSpPr>
            <p:cNvPr id="41" name="Título 2">
              <a:extLst>
                <a:ext uri="{FF2B5EF4-FFF2-40B4-BE49-F238E27FC236}">
                  <a16:creationId xmlns:a16="http://schemas.microsoft.com/office/drawing/2014/main" id="{1A7633FC-5AD3-4F71-808C-E04F0506F761}"/>
                </a:ext>
              </a:extLst>
            </p:cNvPr>
            <p:cNvSpPr txBox="1">
              <a:spLocks/>
            </p:cNvSpPr>
            <p:nvPr/>
          </p:nvSpPr>
          <p:spPr>
            <a:xfrm>
              <a:off x="1389195" y="1608793"/>
              <a:ext cx="4727357" cy="243574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2800" b="0">
                  <a:solidFill>
                    <a:srgbClr val="E5E2D7"/>
                  </a:solidFill>
                </a:rPr>
                <a:t>compras das armas</a:t>
              </a:r>
              <a:br>
                <a:rPr lang="pt-BR" sz="2800" b="0">
                  <a:solidFill>
                    <a:srgbClr val="E5E2D7"/>
                  </a:solidFill>
                </a:rPr>
              </a:br>
              <a:r>
                <a:rPr lang="pt-BR" sz="2800" b="0">
                  <a:solidFill>
                    <a:srgbClr val="E5E2D7"/>
                  </a:solidFill>
                </a:rPr>
                <a:t>habilidades simples</a:t>
              </a:r>
              <a:br>
                <a:rPr lang="pt-BR" sz="2800" b="0">
                  <a:solidFill>
                    <a:srgbClr val="E5E2D7"/>
                  </a:solidFill>
                </a:rPr>
              </a:br>
              <a:r>
                <a:rPr lang="pt-BR" sz="2800" b="0">
                  <a:solidFill>
                    <a:srgbClr val="E5E2D7"/>
                  </a:solidFill>
                </a:rPr>
                <a:t>habilidades supremas</a:t>
              </a:r>
            </a:p>
            <a:p>
              <a:pPr algn="l">
                <a:lnSpc>
                  <a:spcPct val="150000"/>
                </a:lnSpc>
              </a:pPr>
              <a:r>
                <a:rPr lang="pt-BR" sz="2800" b="0">
                  <a:solidFill>
                    <a:srgbClr val="E5E2D7"/>
                  </a:solidFill>
                </a:rPr>
                <a:t>Upgrades</a:t>
              </a:r>
            </a:p>
          </p:txBody>
        </p:sp>
        <p:pic>
          <p:nvPicPr>
            <p:cNvPr id="42" name="Gráfico 41" descr="Seta: curva ligeira com preenchimento sólido">
              <a:extLst>
                <a:ext uri="{FF2B5EF4-FFF2-40B4-BE49-F238E27FC236}">
                  <a16:creationId xmlns:a16="http://schemas.microsoft.com/office/drawing/2014/main" id="{F51409F3-B9D4-42E5-8A99-6FC66030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9806" y="1608793"/>
              <a:ext cx="519389" cy="519389"/>
            </a:xfrm>
            <a:prstGeom prst="rect">
              <a:avLst/>
            </a:prstGeom>
          </p:spPr>
        </p:pic>
        <p:pic>
          <p:nvPicPr>
            <p:cNvPr id="43" name="Gráfico 42" descr="Seta: curva ligeira com preenchimento sólido">
              <a:extLst>
                <a:ext uri="{FF2B5EF4-FFF2-40B4-BE49-F238E27FC236}">
                  <a16:creationId xmlns:a16="http://schemas.microsoft.com/office/drawing/2014/main" id="{7C82BA88-DF59-427F-8255-62473BB1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9806" y="2242234"/>
              <a:ext cx="519389" cy="519389"/>
            </a:xfrm>
            <a:prstGeom prst="rect">
              <a:avLst/>
            </a:prstGeom>
          </p:spPr>
        </p:pic>
        <p:pic>
          <p:nvPicPr>
            <p:cNvPr id="44" name="Gráfico 43" descr="Seta: curva ligeira com preenchimento sólido">
              <a:extLst>
                <a:ext uri="{FF2B5EF4-FFF2-40B4-BE49-F238E27FC236}">
                  <a16:creationId xmlns:a16="http://schemas.microsoft.com/office/drawing/2014/main" id="{0FBE4021-88B2-44A4-B663-81106E117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9806" y="2906928"/>
              <a:ext cx="519389" cy="519389"/>
            </a:xfrm>
            <a:prstGeom prst="rect">
              <a:avLst/>
            </a:prstGeom>
          </p:spPr>
        </p:pic>
        <p:pic>
          <p:nvPicPr>
            <p:cNvPr id="72" name="Gráfico 71" descr="Seta: curva ligeira com preenchimento sólido">
              <a:extLst>
                <a:ext uri="{FF2B5EF4-FFF2-40B4-BE49-F238E27FC236}">
                  <a16:creationId xmlns:a16="http://schemas.microsoft.com/office/drawing/2014/main" id="{C83679FD-9288-4DC1-A7DA-AA12B7B8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9806" y="3545782"/>
              <a:ext cx="519389" cy="519389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D66C553-5C80-44D0-8AD5-4BCB9EDB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257020" y="821540"/>
            <a:ext cx="6696907" cy="3784460"/>
          </a:xfrm>
          <a:prstGeom prst="rect">
            <a:avLst/>
          </a:prstGeom>
          <a:noFill/>
          <a:ln w="88900"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61" name="Imagem 6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767BB91-9054-4A8C-BA39-AD65109482B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3" t="32342" r="32158"/>
          <a:stretch/>
        </p:blipFill>
        <p:spPr bwMode="auto">
          <a:xfrm>
            <a:off x="5730236" y="4071142"/>
            <a:ext cx="2082271" cy="2273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16E3431-0F17-4552-87BD-E0568BBE6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710954" y="4053274"/>
            <a:ext cx="2093900" cy="2291160"/>
          </a:xfrm>
          <a:prstGeom prst="rect">
            <a:avLst/>
          </a:prstGeom>
          <a:noFill/>
          <a:ln w="88900"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AD0C62D3-2DE0-40C3-950B-779962DAF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7955" y="6190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4"/>
    </mc:Choice>
    <mc:Fallback xmlns=""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2D7">
              <a:alpha val="91000"/>
            </a:srgbClr>
          </a:solidFill>
          <a:ln>
            <a:solidFill>
              <a:srgbClr val="E5E2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 descr="Reproduzir estrutura de tópicos">
            <a:extLst>
              <a:ext uri="{FF2B5EF4-FFF2-40B4-BE49-F238E27FC236}">
                <a16:creationId xmlns:a16="http://schemas.microsoft.com/office/drawing/2014/main" id="{BD185B54-D342-49DC-A1BE-C79464876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9370" y="1485312"/>
            <a:ext cx="914400" cy="914400"/>
          </a:xfrm>
          <a:prstGeom prst="rect">
            <a:avLst/>
          </a:prstGeom>
        </p:spPr>
      </p:pic>
      <p:sp>
        <p:nvSpPr>
          <p:cNvPr id="25" name="Título 28">
            <a:extLst>
              <a:ext uri="{FF2B5EF4-FFF2-40B4-BE49-F238E27FC236}">
                <a16:creationId xmlns:a16="http://schemas.microsoft.com/office/drawing/2014/main" id="{9A458C54-8325-4D08-81C1-0C25B3380C30}"/>
              </a:ext>
            </a:extLst>
          </p:cNvPr>
          <p:cNvSpPr txBox="1">
            <a:spLocks/>
          </p:cNvSpPr>
          <p:nvPr/>
        </p:nvSpPr>
        <p:spPr>
          <a:xfrm>
            <a:off x="6789386" y="509445"/>
            <a:ext cx="4491239" cy="650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>
                <a:solidFill>
                  <a:srgbClr val="882F33"/>
                </a:solidFill>
              </a:rPr>
              <a:t>Objetivos no Jogo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A63E81-288E-427C-ADBA-C9E304A6A308}"/>
              </a:ext>
            </a:extLst>
          </p:cNvPr>
          <p:cNvGrpSpPr/>
          <p:nvPr/>
        </p:nvGrpSpPr>
        <p:grpSpPr>
          <a:xfrm>
            <a:off x="6455949" y="1100750"/>
            <a:ext cx="6107459" cy="1919869"/>
            <a:chOff x="6492653" y="850891"/>
            <a:chExt cx="6107459" cy="1919869"/>
          </a:xfrm>
        </p:grpSpPr>
        <p:sp>
          <p:nvSpPr>
            <p:cNvPr id="26" name="Título 2">
              <a:extLst>
                <a:ext uri="{FF2B5EF4-FFF2-40B4-BE49-F238E27FC236}">
                  <a16:creationId xmlns:a16="http://schemas.microsoft.com/office/drawing/2014/main" id="{2CB1ED66-B102-43C0-8713-D4747320221B}"/>
                </a:ext>
              </a:extLst>
            </p:cNvPr>
            <p:cNvSpPr txBox="1">
              <a:spLocks/>
            </p:cNvSpPr>
            <p:nvPr/>
          </p:nvSpPr>
          <p:spPr>
            <a:xfrm>
              <a:off x="6982388" y="850891"/>
              <a:ext cx="5617724" cy="18779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pt-BR" sz="2400" b="0">
                <a:solidFill>
                  <a:srgbClr val="882F33"/>
                </a:solidFill>
              </a:endParaRPr>
            </a:p>
            <a:p>
              <a:pPr algn="l">
                <a:lnSpc>
                  <a:spcPct val="150000"/>
                </a:lnSpc>
              </a:pPr>
              <a:endParaRPr lang="pt-BR" sz="2400" b="0">
                <a:solidFill>
                  <a:srgbClr val="882F33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pt-BR" sz="2400" b="0">
                  <a:solidFill>
                    <a:srgbClr val="882F33"/>
                  </a:solidFill>
                </a:rPr>
                <a:t>Kit de cura = Vermelho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0">
                  <a:solidFill>
                    <a:srgbClr val="882F33"/>
                  </a:solidFill>
                </a:rPr>
                <a:t>Barril  com 200 Materiais = Azul </a:t>
              </a:r>
            </a:p>
            <a:p>
              <a:pPr algn="l">
                <a:lnSpc>
                  <a:spcPct val="150000"/>
                </a:lnSpc>
              </a:pPr>
              <a:r>
                <a:rPr lang="pt-BR" sz="2400" b="0" i="1" err="1">
                  <a:solidFill>
                    <a:srgbClr val="882F33"/>
                  </a:solidFill>
                </a:rPr>
                <a:t>Drop</a:t>
              </a:r>
              <a:r>
                <a:rPr lang="pt-BR" sz="2400" b="0">
                  <a:solidFill>
                    <a:srgbClr val="882F33"/>
                  </a:solidFill>
                </a:rPr>
                <a:t> de armas especiais = verde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9C60731-E5CD-40CB-8049-6E7A9EECBD50}"/>
                </a:ext>
              </a:extLst>
            </p:cNvPr>
            <p:cNvGrpSpPr/>
            <p:nvPr/>
          </p:nvGrpSpPr>
          <p:grpSpPr>
            <a:xfrm>
              <a:off x="6492653" y="1149665"/>
              <a:ext cx="526871" cy="1621095"/>
              <a:chOff x="6974596" y="2482807"/>
              <a:chExt cx="526871" cy="1621095"/>
            </a:xfrm>
          </p:grpSpPr>
          <p:pic>
            <p:nvPicPr>
              <p:cNvPr id="28" name="Gráfico 27" descr="Seta: curva ligeira com preenchimento sólido">
                <a:extLst>
                  <a:ext uri="{FF2B5EF4-FFF2-40B4-BE49-F238E27FC236}">
                    <a16:creationId xmlns:a16="http://schemas.microsoft.com/office/drawing/2014/main" id="{0D1A8F59-F9EB-4037-A93E-7F596A7ED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74596" y="2482807"/>
                <a:ext cx="519389" cy="519389"/>
              </a:xfrm>
              <a:prstGeom prst="rect">
                <a:avLst/>
              </a:prstGeom>
            </p:spPr>
          </p:pic>
          <p:pic>
            <p:nvPicPr>
              <p:cNvPr id="29" name="Gráfico 28" descr="Seta: curva ligeira com preenchimento sólido">
                <a:extLst>
                  <a:ext uri="{FF2B5EF4-FFF2-40B4-BE49-F238E27FC236}">
                    <a16:creationId xmlns:a16="http://schemas.microsoft.com/office/drawing/2014/main" id="{0A524FE9-B483-4FD8-BC38-1A59DD481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82078" y="3044098"/>
                <a:ext cx="519389" cy="519389"/>
              </a:xfrm>
              <a:prstGeom prst="rect">
                <a:avLst/>
              </a:prstGeom>
            </p:spPr>
          </p:pic>
          <p:pic>
            <p:nvPicPr>
              <p:cNvPr id="33" name="Gráfico 32" descr="Seta: curva ligeira com preenchimento sólido">
                <a:extLst>
                  <a:ext uri="{FF2B5EF4-FFF2-40B4-BE49-F238E27FC236}">
                    <a16:creationId xmlns:a16="http://schemas.microsoft.com/office/drawing/2014/main" id="{259E9423-D3D1-413F-B4AB-19C682756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74596" y="3584513"/>
                <a:ext cx="519389" cy="519389"/>
              </a:xfrm>
              <a:prstGeom prst="rect">
                <a:avLst/>
              </a:prstGeom>
            </p:spPr>
          </p:pic>
        </p:grpSp>
      </p:grpSp>
      <p:pic>
        <p:nvPicPr>
          <p:cNvPr id="34" name="Gráfico 33" descr="Reproduzir estrutura de tópicos">
            <a:extLst>
              <a:ext uri="{FF2B5EF4-FFF2-40B4-BE49-F238E27FC236}">
                <a16:creationId xmlns:a16="http://schemas.microsoft.com/office/drawing/2014/main" id="{F4408B04-6D62-4505-B707-61380E1A9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6012" y="456262"/>
            <a:ext cx="711663" cy="711663"/>
          </a:xfrm>
          <a:prstGeom prst="rect">
            <a:avLst/>
          </a:prstGeom>
        </p:spPr>
      </p:pic>
      <p:pic>
        <p:nvPicPr>
          <p:cNvPr id="35" name="Gráfico 34" descr="Reproduzir com preenchimento sólido">
            <a:extLst>
              <a:ext uri="{FF2B5EF4-FFF2-40B4-BE49-F238E27FC236}">
                <a16:creationId xmlns:a16="http://schemas.microsoft.com/office/drawing/2014/main" id="{5C4247EF-4541-4DCC-9276-6CDA5022C4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49105" y="589304"/>
            <a:ext cx="602060" cy="60206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9E86D0E-7876-4EB2-89BB-910A5D4703E9}"/>
              </a:ext>
            </a:extLst>
          </p:cNvPr>
          <p:cNvGrpSpPr/>
          <p:nvPr/>
        </p:nvGrpSpPr>
        <p:grpSpPr>
          <a:xfrm>
            <a:off x="369374" y="417330"/>
            <a:ext cx="5789996" cy="5789996"/>
            <a:chOff x="369374" y="417330"/>
            <a:chExt cx="5789996" cy="5789996"/>
          </a:xfrm>
        </p:grpSpPr>
        <p:pic>
          <p:nvPicPr>
            <p:cNvPr id="22" name="Picture 1771384965">
              <a:extLst>
                <a:ext uri="{FF2B5EF4-FFF2-40B4-BE49-F238E27FC236}">
                  <a16:creationId xmlns:a16="http://schemas.microsoft.com/office/drawing/2014/main" id="{F671ABA4-838E-401F-A418-FEDAE685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4" y="417330"/>
              <a:ext cx="5789996" cy="5789996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FB9B957D-8C0D-4C81-B033-76241EE1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5344" y="4949821"/>
              <a:ext cx="930975" cy="1008950"/>
            </a:xfrm>
            <a:prstGeom prst="rect">
              <a:avLst/>
            </a:prstGeom>
          </p:spPr>
        </p:pic>
      </p:grpSp>
      <p:sp>
        <p:nvSpPr>
          <p:cNvPr id="37" name="Título 28">
            <a:extLst>
              <a:ext uri="{FF2B5EF4-FFF2-40B4-BE49-F238E27FC236}">
                <a16:creationId xmlns:a16="http://schemas.microsoft.com/office/drawing/2014/main" id="{84000454-B8E7-47D2-8D38-94C121BD0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9517" y="4152461"/>
            <a:ext cx="4425079" cy="1513294"/>
          </a:xfrm>
        </p:spPr>
        <p:txBody>
          <a:bodyPr>
            <a:noAutofit/>
          </a:bodyPr>
          <a:lstStyle/>
          <a:p>
            <a:r>
              <a:rPr lang="pt-BR" sz="3200">
                <a:solidFill>
                  <a:srgbClr val="882F33"/>
                </a:solidFill>
              </a:rPr>
              <a:t>Obter vantagem comparativa sobre os adversários 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D5EE2E4-757C-4B13-9D4A-19FC8567D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03278" y="4071751"/>
            <a:ext cx="4544813" cy="1674715"/>
          </a:xfrm>
          <a:prstGeom prst="rect">
            <a:avLst/>
          </a:prstGeom>
          <a:noFill/>
          <a:ln w="88900">
            <a:solidFill>
              <a:srgbClr val="882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Título 28">
            <a:extLst>
              <a:ext uri="{FF2B5EF4-FFF2-40B4-BE49-F238E27FC236}">
                <a16:creationId xmlns:a16="http://schemas.microsoft.com/office/drawing/2014/main" id="{29A978A9-4A9A-48E1-955C-0B501CC1FAC0}"/>
              </a:ext>
            </a:extLst>
          </p:cNvPr>
          <p:cNvSpPr txBox="1">
            <a:spLocks/>
          </p:cNvSpPr>
          <p:nvPr/>
        </p:nvSpPr>
        <p:spPr>
          <a:xfrm>
            <a:off x="7530441" y="3207519"/>
            <a:ext cx="3159554" cy="448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solidFill>
                  <a:srgbClr val="4F4E4D"/>
                </a:solidFill>
              </a:rPr>
              <a:t>Round de desempate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D3A52DE-1647-4092-879D-19A8CAF5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45682" y="447251"/>
            <a:ext cx="5813688" cy="5760075"/>
          </a:xfrm>
          <a:prstGeom prst="rect">
            <a:avLst/>
          </a:prstGeom>
          <a:noFill/>
          <a:ln w="88900">
            <a:solidFill>
              <a:srgbClr val="8C2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97608BD7-FA43-419C-874A-8C05A9FF4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17826" y="62073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47"/>
    </mc:Choice>
    <mc:Fallback xmlns="">
      <p:transition spd="slow" advTm="4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BBEA94FE-0E1E-43EA-BFC8-E6A84296C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233" y="179823"/>
            <a:ext cx="4905325" cy="769158"/>
          </a:xfrm>
        </p:spPr>
        <p:txBody>
          <a:bodyPr>
            <a:noAutofit/>
          </a:bodyPr>
          <a:lstStyle/>
          <a:p>
            <a:r>
              <a:rPr lang="pt-BR" sz="4200">
                <a:solidFill>
                  <a:srgbClr val="E5E2D7"/>
                </a:solidFill>
              </a:rPr>
              <a:t>Caminho mínimo</a:t>
            </a:r>
          </a:p>
        </p:txBody>
      </p:sp>
      <p:sp>
        <p:nvSpPr>
          <p:cNvPr id="21" name="Subtítulo 9">
            <a:extLst>
              <a:ext uri="{FF2B5EF4-FFF2-40B4-BE49-F238E27FC236}">
                <a16:creationId xmlns:a16="http://schemas.microsoft.com/office/drawing/2014/main" id="{BBDC52B0-3396-45E0-9F7D-F24CF7EF00EB}"/>
              </a:ext>
            </a:extLst>
          </p:cNvPr>
          <p:cNvSpPr txBox="1">
            <a:spLocks/>
          </p:cNvSpPr>
          <p:nvPr/>
        </p:nvSpPr>
        <p:spPr>
          <a:xfrm>
            <a:off x="-108808" y="1032642"/>
            <a:ext cx="4513942" cy="658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>
                <a:solidFill>
                  <a:srgbClr val="E5E2D7"/>
                </a:solidFill>
              </a:rPr>
              <a:t>Menor caminho para adquirir os 3 objetivos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8BF341-F976-46CE-B825-0537926D1E21}"/>
                  </a:ext>
                </a:extLst>
              </p:cNvPr>
              <p:cNvSpPr txBox="1"/>
              <p:nvPr/>
            </p:nvSpPr>
            <p:spPr>
              <a:xfrm>
                <a:off x="3778043" y="2711628"/>
                <a:ext cx="2971283" cy="533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pt-BR" sz="240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pt-BR" sz="24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1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24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pt-BR" sz="24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pt-BR" sz="2400" b="1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pt-BR" sz="2000" b="1">
                    <a:solidFill>
                      <a:srgbClr val="E5E2D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48BF341-F976-46CE-B825-0537926D1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43" y="2711628"/>
                <a:ext cx="2971283" cy="5336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áfico 24" descr="Rota (dois pinos em um caminho) com preenchimento sólido">
            <a:extLst>
              <a:ext uri="{FF2B5EF4-FFF2-40B4-BE49-F238E27FC236}">
                <a16:creationId xmlns:a16="http://schemas.microsoft.com/office/drawing/2014/main" id="{49CE153D-0810-4C5D-8EFA-4E3D6E426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2502" y="37362"/>
            <a:ext cx="914400" cy="914400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9117D1E-36D6-495E-8F88-14DEB0367C71}"/>
              </a:ext>
            </a:extLst>
          </p:cNvPr>
          <p:cNvGrpSpPr/>
          <p:nvPr/>
        </p:nvGrpSpPr>
        <p:grpSpPr>
          <a:xfrm>
            <a:off x="643982" y="2006066"/>
            <a:ext cx="2678038" cy="2178732"/>
            <a:chOff x="4313719" y="3485633"/>
            <a:chExt cx="3138692" cy="2371275"/>
          </a:xfrm>
        </p:grpSpPr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31037D5B-D800-45F8-B8F2-FF55B1A916AC}"/>
                </a:ext>
              </a:extLst>
            </p:cNvPr>
            <p:cNvCxnSpPr>
              <a:cxnSpLocks/>
            </p:cNvCxnSpPr>
            <p:nvPr/>
          </p:nvCxnSpPr>
          <p:spPr>
            <a:xfrm>
              <a:off x="5833015" y="3799895"/>
              <a:ext cx="0" cy="1800160"/>
            </a:xfrm>
            <a:prstGeom prst="straightConnector1">
              <a:avLst/>
            </a:prstGeom>
            <a:ln w="38100">
              <a:solidFill>
                <a:srgbClr val="8C2E34"/>
              </a:solidFill>
              <a:prstDash val="sysDash"/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FBEA84A-E65E-491C-9814-765F7E0DE2EF}"/>
                </a:ext>
              </a:extLst>
            </p:cNvPr>
            <p:cNvGrpSpPr/>
            <p:nvPr/>
          </p:nvGrpSpPr>
          <p:grpSpPr>
            <a:xfrm>
              <a:off x="4313719" y="3485633"/>
              <a:ext cx="3138692" cy="2371275"/>
              <a:chOff x="4730164" y="3636772"/>
              <a:chExt cx="1366327" cy="1336493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B27487C2-7B45-4767-82F7-EA6654EE0529}"/>
                  </a:ext>
                </a:extLst>
              </p:cNvPr>
              <p:cNvSpPr/>
              <p:nvPr/>
            </p:nvSpPr>
            <p:spPr>
              <a:xfrm>
                <a:off x="4730164" y="4160356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>
                    <a:solidFill>
                      <a:srgbClr val="8C2E34"/>
                    </a:solidFill>
                  </a:rPr>
                  <a:t>Barril de Materiais </a:t>
                </a:r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6235AFF1-43CE-4D62-869D-855AE158387C}"/>
                  </a:ext>
                </a:extLst>
              </p:cNvPr>
              <p:cNvSpPr/>
              <p:nvPr/>
            </p:nvSpPr>
            <p:spPr>
              <a:xfrm>
                <a:off x="4730165" y="3636772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 cap="none">
                    <a:solidFill>
                      <a:srgbClr val="8C2E34"/>
                    </a:solidFill>
                  </a:rPr>
                  <a:t>Kit de Cura</a:t>
                </a:r>
                <a:r>
                  <a:rPr lang="pt-BR" b="1">
                    <a:solidFill>
                      <a:srgbClr val="8C2E34"/>
                    </a:solidFill>
                  </a:rPr>
                  <a:t> </a:t>
                </a:r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A1D8AA84-953B-4ED6-8305-4D2B29D35DF7}"/>
                  </a:ext>
                </a:extLst>
              </p:cNvPr>
              <p:cNvSpPr/>
              <p:nvPr/>
            </p:nvSpPr>
            <p:spPr>
              <a:xfrm>
                <a:off x="4730164" y="4683731"/>
                <a:ext cx="1366326" cy="289534"/>
              </a:xfrm>
              <a:prstGeom prst="roundRect">
                <a:avLst/>
              </a:prstGeom>
              <a:solidFill>
                <a:srgbClr val="E5E2D7"/>
              </a:solidFill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b="1" err="1">
                    <a:solidFill>
                      <a:srgbClr val="8C2E34"/>
                    </a:solidFill>
                  </a:rPr>
                  <a:t>Drop</a:t>
                </a:r>
                <a:r>
                  <a:rPr lang="pt-BR" sz="1600" b="1">
                    <a:solidFill>
                      <a:srgbClr val="8C2E34"/>
                    </a:solidFill>
                  </a:rPr>
                  <a:t> de Armas </a:t>
                </a:r>
              </a:p>
            </p:txBody>
          </p:sp>
        </p:grpSp>
      </p:grpSp>
      <p:sp>
        <p:nvSpPr>
          <p:cNvPr id="35" name="Chave Esquerda 34">
            <a:extLst>
              <a:ext uri="{FF2B5EF4-FFF2-40B4-BE49-F238E27FC236}">
                <a16:creationId xmlns:a16="http://schemas.microsoft.com/office/drawing/2014/main" id="{93D06802-6075-4D6B-8C05-738B7B34D990}"/>
              </a:ext>
            </a:extLst>
          </p:cNvPr>
          <p:cNvSpPr/>
          <p:nvPr/>
        </p:nvSpPr>
        <p:spPr>
          <a:xfrm>
            <a:off x="3524928" y="2063029"/>
            <a:ext cx="226469" cy="2137004"/>
          </a:xfrm>
          <a:prstGeom prst="leftBrace">
            <a:avLst/>
          </a:prstGeom>
          <a:ln w="28575">
            <a:solidFill>
              <a:srgbClr val="8C2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8EB5AA76-4F68-466F-9B63-882F99E4A1B9}"/>
                  </a:ext>
                </a:extLst>
              </p:cNvPr>
              <p:cNvSpPr txBox="1"/>
              <p:nvPr/>
            </p:nvSpPr>
            <p:spPr>
              <a:xfrm>
                <a:off x="4091300" y="3574521"/>
                <a:ext cx="19400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pt-BR" sz="2400" b="1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2400" b="1" i="1">
                  <a:solidFill>
                    <a:srgbClr val="E5E2D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8EB5AA76-4F68-466F-9B63-882F99E4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300" y="3574521"/>
                <a:ext cx="1940081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Agrupar 42">
            <a:extLst>
              <a:ext uri="{FF2B5EF4-FFF2-40B4-BE49-F238E27FC236}">
                <a16:creationId xmlns:a16="http://schemas.microsoft.com/office/drawing/2014/main" id="{1B4513E1-2ABB-4357-804E-42FB13C0EE55}"/>
              </a:ext>
            </a:extLst>
          </p:cNvPr>
          <p:cNvGrpSpPr/>
          <p:nvPr/>
        </p:nvGrpSpPr>
        <p:grpSpPr>
          <a:xfrm>
            <a:off x="6667430" y="2647901"/>
            <a:ext cx="5474594" cy="698355"/>
            <a:chOff x="6954060" y="2344073"/>
            <a:chExt cx="5474594" cy="698355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947F88D1-C46F-48E7-B3F4-86DB0A5CBC9B}"/>
                </a:ext>
              </a:extLst>
            </p:cNvPr>
            <p:cNvGrpSpPr/>
            <p:nvPr/>
          </p:nvGrpSpPr>
          <p:grpSpPr>
            <a:xfrm>
              <a:off x="6954060" y="2344073"/>
              <a:ext cx="5474594" cy="698355"/>
              <a:chOff x="2567059" y="2054171"/>
              <a:chExt cx="5386347" cy="1017902"/>
            </a:xfrm>
          </p:grpSpPr>
          <p:sp>
            <p:nvSpPr>
              <p:cNvPr id="14" name="Título 2">
                <a:extLst>
                  <a:ext uri="{FF2B5EF4-FFF2-40B4-BE49-F238E27FC236}">
                    <a16:creationId xmlns:a16="http://schemas.microsoft.com/office/drawing/2014/main" id="{2E6B1CB0-6BF9-4EB1-8A51-20825D8155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8249" y="2054171"/>
                <a:ext cx="5105157" cy="101790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pt-BR" sz="1600" b="0" cap="none">
                    <a:solidFill>
                      <a:srgbClr val="E5E2D7"/>
                    </a:solidFill>
                  </a:rPr>
                  <a:t>R = risco do jogador morrer antes de chegar até seu objetivo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pt-BR" sz="1600" b="0" cap="none">
                    <a:solidFill>
                      <a:srgbClr val="E5E2D7"/>
                    </a:solidFill>
                  </a:rPr>
                  <a:t>T= tempo que esse jogador leva para percorrer um caminho</a:t>
                </a:r>
              </a:p>
            </p:txBody>
          </p:sp>
          <p:pic>
            <p:nvPicPr>
              <p:cNvPr id="16" name="Gráfico 15" descr="Seta: curva ligeira com preenchimento sólido">
                <a:extLst>
                  <a:ext uri="{FF2B5EF4-FFF2-40B4-BE49-F238E27FC236}">
                    <a16:creationId xmlns:a16="http://schemas.microsoft.com/office/drawing/2014/main" id="{F65A627D-AE74-4987-9DD9-057430090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67059" y="2161515"/>
                <a:ext cx="341979" cy="341980"/>
              </a:xfrm>
              <a:prstGeom prst="rect">
                <a:avLst/>
              </a:prstGeom>
            </p:spPr>
          </p:pic>
        </p:grpSp>
        <p:pic>
          <p:nvPicPr>
            <p:cNvPr id="42" name="Gráfico 41" descr="Seta: curva ligeira com preenchimento sólido">
              <a:extLst>
                <a:ext uri="{FF2B5EF4-FFF2-40B4-BE49-F238E27FC236}">
                  <a16:creationId xmlns:a16="http://schemas.microsoft.com/office/drawing/2014/main" id="{950965C1-0D3A-47E7-ADDB-BD9148C6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4060" y="2758412"/>
              <a:ext cx="347582" cy="2346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3CC4127-A2E7-44AB-85B4-E748C6DAC9DD}"/>
                  </a:ext>
                </a:extLst>
              </p:cNvPr>
              <p:cNvSpPr txBox="1"/>
              <p:nvPr/>
            </p:nvSpPr>
            <p:spPr>
              <a:xfrm>
                <a:off x="4032087" y="2116420"/>
                <a:ext cx="2416538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𝐹𝑢𝑛</m:t>
                    </m:r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çã</m:t>
                    </m:r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𝑈𝑡𝑖𝑙𝑖𝑑𝑎𝑑𝑒</m:t>
                    </m:r>
                  </m:oMath>
                </a14:m>
                <a:r>
                  <a:rPr lang="pt-BR" sz="2000" b="1">
                    <a:solidFill>
                      <a:srgbClr val="E5E2D7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3CC4127-A2E7-44AB-85B4-E748C6DAC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87" y="2116420"/>
                <a:ext cx="2416538" cy="360804"/>
              </a:xfrm>
              <a:prstGeom prst="rect">
                <a:avLst/>
              </a:prstGeom>
              <a:blipFill>
                <a:blip r:embed="rId13"/>
                <a:stretch>
                  <a:fillRect l="-5793" r="-1763" b="-389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09A0CB1-B0B7-4EED-A5BF-AECA722BD3DD}"/>
              </a:ext>
            </a:extLst>
          </p:cNvPr>
          <p:cNvGrpSpPr/>
          <p:nvPr/>
        </p:nvGrpSpPr>
        <p:grpSpPr>
          <a:xfrm>
            <a:off x="5866883" y="3473867"/>
            <a:ext cx="6341361" cy="433347"/>
            <a:chOff x="6016723" y="3453539"/>
            <a:chExt cx="6341361" cy="433347"/>
          </a:xfrm>
        </p:grpSpPr>
        <p:sp>
          <p:nvSpPr>
            <p:cNvPr id="47" name="Título 2">
              <a:extLst>
                <a:ext uri="{FF2B5EF4-FFF2-40B4-BE49-F238E27FC236}">
                  <a16:creationId xmlns:a16="http://schemas.microsoft.com/office/drawing/2014/main" id="{E7484C6A-888D-4D3A-9904-F93C4C9FD8CB}"/>
                </a:ext>
              </a:extLst>
            </p:cNvPr>
            <p:cNvSpPr txBox="1">
              <a:spLocks/>
            </p:cNvSpPr>
            <p:nvPr/>
          </p:nvSpPr>
          <p:spPr>
            <a:xfrm>
              <a:off x="6280654" y="3453539"/>
              <a:ext cx="6077430" cy="43334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 cap="all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pt-BR" sz="1600" b="0" cap="none">
                  <a:solidFill>
                    <a:srgbClr val="E5E2D7"/>
                  </a:solidFill>
                </a:rPr>
                <a:t>p = P (encontro jogadores | direção tomada pelo inimigo)</a:t>
              </a:r>
            </a:p>
          </p:txBody>
        </p:sp>
        <p:pic>
          <p:nvPicPr>
            <p:cNvPr id="48" name="Gráfico 47" descr="Seta: curva ligeira com preenchimento sólido">
              <a:extLst>
                <a:ext uri="{FF2B5EF4-FFF2-40B4-BE49-F238E27FC236}">
                  <a16:creationId xmlns:a16="http://schemas.microsoft.com/office/drawing/2014/main" id="{13CEA8DF-314C-4A57-9B46-4AF9C01C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16723" y="3620291"/>
              <a:ext cx="347582" cy="234623"/>
            </a:xfrm>
            <a:prstGeom prst="rect">
              <a:avLst/>
            </a:prstGeom>
          </p:spPr>
        </p:pic>
      </p:grpSp>
      <p:sp>
        <p:nvSpPr>
          <p:cNvPr id="50" name="Título 2">
            <a:extLst>
              <a:ext uri="{FF2B5EF4-FFF2-40B4-BE49-F238E27FC236}">
                <a16:creationId xmlns:a16="http://schemas.microsoft.com/office/drawing/2014/main" id="{9741C08A-7130-4DA9-8F96-F788BFA8BFDE}"/>
              </a:ext>
            </a:extLst>
          </p:cNvPr>
          <p:cNvSpPr txBox="1">
            <a:spLocks/>
          </p:cNvSpPr>
          <p:nvPr/>
        </p:nvSpPr>
        <p:spPr>
          <a:xfrm>
            <a:off x="6135939" y="3809310"/>
            <a:ext cx="5945093" cy="433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1600" b="0" cap="none">
                <a:solidFill>
                  <a:srgbClr val="E5E2D7"/>
                </a:solidFill>
              </a:rPr>
              <a:t>k = Vulnerabilidade (Grau de exposição do jogador em um caminho) </a:t>
            </a:r>
          </a:p>
        </p:txBody>
      </p: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CF0D5148-23DA-4A68-8604-725349B659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6919" y="3958363"/>
            <a:ext cx="347582" cy="234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224EDE0-E816-44CC-9282-3423E985C384}"/>
                  </a:ext>
                </a:extLst>
              </p:cNvPr>
              <p:cNvSpPr txBox="1"/>
              <p:nvPr/>
            </p:nvSpPr>
            <p:spPr>
              <a:xfrm>
                <a:off x="1145552" y="5304562"/>
                <a:ext cx="5493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dire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224EDE0-E816-44CC-9282-3423E985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52" y="5304562"/>
                <a:ext cx="5493362" cy="276999"/>
              </a:xfrm>
              <a:prstGeom prst="rect">
                <a:avLst/>
              </a:prstGeom>
              <a:blipFill>
                <a:blip r:embed="rId14"/>
                <a:stretch>
                  <a:fillRect l="-111" t="-2174" r="-1110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2">
            <a:extLst>
              <a:ext uri="{FF2B5EF4-FFF2-40B4-BE49-F238E27FC236}">
                <a16:creationId xmlns:a16="http://schemas.microsoft.com/office/drawing/2014/main" id="{B26287EF-EBAB-49BD-8130-D66F34B6FA8D}"/>
              </a:ext>
            </a:extLst>
          </p:cNvPr>
          <p:cNvSpPr txBox="1">
            <a:spLocks/>
          </p:cNvSpPr>
          <p:nvPr/>
        </p:nvSpPr>
        <p:spPr>
          <a:xfrm>
            <a:off x="503711" y="4332191"/>
            <a:ext cx="6488558" cy="433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1600" b="0" u="sng" cap="none">
                <a:solidFill>
                  <a:srgbClr val="E5E2D7"/>
                </a:solidFill>
              </a:rPr>
              <a:t>Interdisciplinaridade com Estatística I: Independência entre eventos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9BD8A5D-F791-4660-AB3F-733F5BC37EC2}"/>
                  </a:ext>
                </a:extLst>
              </p:cNvPr>
              <p:cNvSpPr txBox="1"/>
              <p:nvPr/>
            </p:nvSpPr>
            <p:spPr>
              <a:xfrm>
                <a:off x="575493" y="4872440"/>
                <a:ext cx="7196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</m:d>
                      <m:r>
                        <a:rPr lang="en-US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dire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</m:oMath>
                  </m:oMathPara>
                </a14:m>
                <a:endParaRPr lang="pt-BR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B9BD8A5D-F791-4660-AB3F-733F5BC3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3" y="4872440"/>
                <a:ext cx="7196329" cy="276999"/>
              </a:xfrm>
              <a:prstGeom prst="rect">
                <a:avLst/>
              </a:prstGeom>
              <a:blipFill>
                <a:blip r:embed="rId15"/>
                <a:stretch>
                  <a:fillRect l="-593" t="-2174" b="-3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90AB0660-E864-467A-AB0F-460CDBBD05C4}"/>
              </a:ext>
            </a:extLst>
          </p:cNvPr>
          <p:cNvGrpSpPr/>
          <p:nvPr/>
        </p:nvGrpSpPr>
        <p:grpSpPr>
          <a:xfrm>
            <a:off x="565677" y="5701093"/>
            <a:ext cx="11162207" cy="516081"/>
            <a:chOff x="565677" y="5701093"/>
            <a:chExt cx="11162207" cy="51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ítulo 2">
                  <a:extLst>
                    <a:ext uri="{FF2B5EF4-FFF2-40B4-BE49-F238E27FC236}">
                      <a16:creationId xmlns:a16="http://schemas.microsoft.com/office/drawing/2014/main" id="{7890E6D7-72A1-471B-9338-C46EB5D6BA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1905" y="5701093"/>
                  <a:ext cx="10765979" cy="43334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b="1" kern="1200" cap="all" baseline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pt-BR" sz="1600" cap="none">
                      <a:solidFill>
                        <a:srgbClr val="E5E2D7"/>
                      </a:solidFill>
                    </a:rPr>
                    <a:t>Para encontrar </a:t>
                  </a:r>
                  <a14:m>
                    <m:oMath xmlns:m="http://schemas.openxmlformats.org/officeDocument/2006/math"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600" i="0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encontro</m:t>
                      </m:r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sz="1600" cap="none">
                      <a:solidFill>
                        <a:srgbClr val="E5E2D7"/>
                      </a:solidFill>
                    </a:rPr>
                    <a:t> e </a:t>
                  </a:r>
                  <a14:m>
                    <m:oMath xmlns:m="http://schemas.openxmlformats.org/officeDocument/2006/math"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600" i="0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dire</m:t>
                      </m:r>
                      <m:r>
                        <m:rPr>
                          <m:nor/>
                        </m:rPr>
                        <a:rPr lang="en-US" sz="1600" i="0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nor/>
                        </m:rPr>
                        <a:rPr lang="en-US" sz="1600" i="0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1600" b="1" i="1" cap="none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sz="1600" cap="none">
                      <a:solidFill>
                        <a:srgbClr val="E5E2D7"/>
                      </a:solidFill>
                    </a:rPr>
                    <a:t> foi feita uma Simulação de Monte Carlo com base em dados de 32 partidas jogadas</a:t>
                  </a:r>
                </a:p>
              </p:txBody>
            </p:sp>
          </mc:Choice>
          <mc:Fallback xmlns="">
            <p:sp>
              <p:nvSpPr>
                <p:cNvPr id="36" name="Título 2">
                  <a:extLst>
                    <a:ext uri="{FF2B5EF4-FFF2-40B4-BE49-F238E27FC236}">
                      <a16:creationId xmlns:a16="http://schemas.microsoft.com/office/drawing/2014/main" id="{7890E6D7-72A1-471B-9338-C46EB5D6B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905" y="5701093"/>
                  <a:ext cx="10765979" cy="433347"/>
                </a:xfrm>
                <a:prstGeom prst="rect">
                  <a:avLst/>
                </a:prstGeom>
                <a:blipFill>
                  <a:blip r:embed="rId16"/>
                  <a:stretch>
                    <a:fillRect l="-340" b="-197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Gráfico 39" descr="Seta: curva ligeira com preenchimento sólido">
              <a:extLst>
                <a:ext uri="{FF2B5EF4-FFF2-40B4-BE49-F238E27FC236}">
                  <a16:creationId xmlns:a16="http://schemas.microsoft.com/office/drawing/2014/main" id="{3244A9D8-5773-4223-BC3A-2C807422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5677" y="5783827"/>
              <a:ext cx="433347" cy="433347"/>
            </a:xfrm>
            <a:prstGeom prst="rect">
              <a:avLst/>
            </a:prstGeom>
          </p:spPr>
        </p:pic>
      </p:grpSp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D6C3755A-5385-478D-BC09-9DFDCB8E7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23084" y="6162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89"/>
    </mc:Choice>
    <mc:Fallback xmlns="">
      <p:transition spd="slow" advTm="75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-8965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F6082C6-1CDF-4380-8921-B425C7DA49E2}"/>
                  </a:ext>
                </a:extLst>
              </p:cNvPr>
              <p:cNvSpPr txBox="1"/>
              <p:nvPr/>
            </p:nvSpPr>
            <p:spPr>
              <a:xfrm>
                <a:off x="152545" y="642068"/>
                <a:ext cx="6777173" cy="1977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Dividiu-se o mapa em 5 zonas diferentes.</a:t>
                </a:r>
              </a:p>
              <a:p>
                <a:pPr marL="285750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Durante as 32 partidas jogadas, observou-se o número de vezes em que se passou e que encontrou um inimigo em cada zona.</a:t>
                </a:r>
              </a:p>
              <a:p>
                <a:pPr marL="742950" lvl="1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Deste modo, pode-se encontrar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encontro</m:t>
                        </m:r>
                      </m:e>
                    </m:d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 para cada zona em todas as 32 partidas:</a:t>
                </a:r>
              </a:p>
              <a:p>
                <a:pPr marL="742950" lvl="1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encontro</m:t>
                        </m:r>
                      </m:e>
                    </m:d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de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vezes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que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encontrou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inimigo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na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zona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de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vezes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que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passou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pela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zona</m:t>
                        </m:r>
                      </m:den>
                    </m:f>
                  </m:oMath>
                </a14:m>
                <a:endParaRPr lang="en-US" b="0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F6082C6-1CDF-4380-8921-B425C7DA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5" y="642068"/>
                <a:ext cx="6777173" cy="1977529"/>
              </a:xfrm>
              <a:prstGeom prst="rect">
                <a:avLst/>
              </a:prstGeom>
              <a:blipFill>
                <a:blip r:embed="rId7"/>
                <a:stretch>
                  <a:fillRect l="-540" t="-1538" r="-8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88C237E-B217-45F2-BDE0-E91F2A041C23}"/>
                  </a:ext>
                </a:extLst>
              </p:cNvPr>
              <p:cNvSpPr txBox="1"/>
              <p:nvPr/>
            </p:nvSpPr>
            <p:spPr>
              <a:xfrm>
                <a:off x="4296146" y="3915705"/>
                <a:ext cx="765329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A correção a ser feita para simulação:</a:t>
                </a:r>
              </a:p>
              <a:p>
                <a:pPr marL="742950" lvl="1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pt-BR">
                  <a:solidFill>
                    <a:srgbClr val="E5E2D7"/>
                  </a:solidFill>
                </a:endParaRPr>
              </a:p>
              <a:p>
                <a:pPr marL="742950" lvl="1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Em que: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 é um número aleatório entre 0 e 1,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).</a:t>
                </a:r>
              </a:p>
              <a:p>
                <a:pPr lvl="1">
                  <a:buClr>
                    <a:srgbClr val="8C2E34"/>
                  </a:buClr>
                </a:pPr>
                <a:endParaRPr lang="pt-BR">
                  <a:solidFill>
                    <a:srgbClr val="E5E2D7"/>
                  </a:solidFill>
                </a:endParaRPr>
              </a:p>
              <a:p>
                <a:pPr marL="285750" indent="-285750">
                  <a:buClr>
                    <a:srgbClr val="8C2E34"/>
                  </a:buClr>
                  <a:buFont typeface="Arial" panose="020B0604020202020204" pitchFamily="34" charset="0"/>
                  <a:buChar char="•"/>
                </a:pPr>
                <a:r>
                  <a:rPr lang="pt-BR">
                    <a:solidFill>
                      <a:srgbClr val="E5E2D7"/>
                    </a:solidFill>
                  </a:rPr>
                  <a:t>No Python, foram feitas 100.000 simulações de Monte Carlo e tirada a média das 100.000 simulações da partida no. 33 para encontrar 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encontro</m:t>
                    </m:r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 de cada uma das 5 zonas.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88C237E-B217-45F2-BDE0-E91F2A04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6" y="3915705"/>
                <a:ext cx="7653294" cy="2031325"/>
              </a:xfrm>
              <a:prstGeom prst="rect">
                <a:avLst/>
              </a:prstGeom>
              <a:blipFill>
                <a:blip r:embed="rId8"/>
                <a:stretch>
                  <a:fillRect l="-558" t="-1497" r="-717" b="-3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ítulo 2">
                <a:extLst>
                  <a:ext uri="{FF2B5EF4-FFF2-40B4-BE49-F238E27FC236}">
                    <a16:creationId xmlns:a16="http://schemas.microsoft.com/office/drawing/2014/main" id="{956D881E-7EFF-44C2-8FDB-3101F94C1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544" y="135303"/>
                <a:ext cx="8236230" cy="50676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 cap="all" baseline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>
                    <a:solidFill>
                      <a:srgbClr val="E5E2D7"/>
                    </a:solidFill>
                  </a:rPr>
                  <a:t>Simulação de Monte carlo: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encontro</m:t>
                    </m:r>
                    <m:r>
                      <a:rPr lang="en-US" sz="280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00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19" name="Título 2">
                <a:extLst>
                  <a:ext uri="{FF2B5EF4-FFF2-40B4-BE49-F238E27FC236}">
                    <a16:creationId xmlns:a16="http://schemas.microsoft.com/office/drawing/2014/main" id="{956D881E-7EFF-44C2-8FDB-3101F94C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44" y="135303"/>
                <a:ext cx="8236230" cy="506765"/>
              </a:xfrm>
              <a:prstGeom prst="rect">
                <a:avLst/>
              </a:prstGeom>
              <a:blipFill>
                <a:blip r:embed="rId9"/>
                <a:stretch>
                  <a:fillRect t="-30120" b="-39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8001-42AA-4E2B-9282-94108293094C}"/>
              </a:ext>
            </a:extLst>
          </p:cNvPr>
          <p:cNvGrpSpPr/>
          <p:nvPr/>
        </p:nvGrpSpPr>
        <p:grpSpPr>
          <a:xfrm>
            <a:off x="432993" y="2619597"/>
            <a:ext cx="4094583" cy="3975872"/>
            <a:chOff x="274075" y="2716696"/>
            <a:chExt cx="3943501" cy="397587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197C017-C774-4EC5-9555-E73EC22B1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786"/>
            <a:stretch/>
          </p:blipFill>
          <p:spPr>
            <a:xfrm>
              <a:off x="298401" y="2716696"/>
              <a:ext cx="3919175" cy="3975872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A5F6D22C-3B25-4EFB-8F70-D4F127FA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274075" y="2716696"/>
              <a:ext cx="3922536" cy="3975872"/>
            </a:xfrm>
            <a:prstGeom prst="rect">
              <a:avLst/>
            </a:prstGeom>
            <a:noFill/>
            <a:ln w="88900">
              <a:solidFill>
                <a:srgbClr val="8C2E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20" name="Gráfico 19" descr="Seta: curva ligeira com preenchimento sólido">
            <a:extLst>
              <a:ext uri="{FF2B5EF4-FFF2-40B4-BE49-F238E27FC236}">
                <a16:creationId xmlns:a16="http://schemas.microsoft.com/office/drawing/2014/main" id="{8DF453E7-7E30-4F9F-A468-B9D7E5115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72" y="585102"/>
            <a:ext cx="434309" cy="434309"/>
          </a:xfrm>
          <a:prstGeom prst="rect">
            <a:avLst/>
          </a:prstGeom>
        </p:spPr>
      </p:pic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269EE50D-91E4-4784-94CD-09CF2BD1A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71" y="874713"/>
            <a:ext cx="434309" cy="434309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1B5BA81-C092-4037-9BF3-FB4AC8DA9CD9}"/>
              </a:ext>
            </a:extLst>
          </p:cNvPr>
          <p:cNvGrpSpPr/>
          <p:nvPr/>
        </p:nvGrpSpPr>
        <p:grpSpPr>
          <a:xfrm>
            <a:off x="6776361" y="1317380"/>
            <a:ext cx="5354168" cy="2342871"/>
            <a:chOff x="6828867" y="1054541"/>
            <a:chExt cx="5354168" cy="2342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F1768A63-E98D-46ED-8ECF-70F9D01767FB}"/>
                    </a:ext>
                  </a:extLst>
                </p:cNvPr>
                <p:cNvSpPr txBox="1"/>
                <p:nvPr/>
              </p:nvSpPr>
              <p:spPr>
                <a:xfrm>
                  <a:off x="6929718" y="1089088"/>
                  <a:ext cx="5253317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Clr>
                      <a:srgbClr val="8C2E34"/>
                    </a:buClr>
                    <a:buFont typeface="Arial" panose="020B0604020202020204" pitchFamily="34" charset="0"/>
                    <a:buChar char="•"/>
                  </a:pPr>
                  <a:r>
                    <a:rPr lang="pt-BR">
                      <a:solidFill>
                        <a:srgbClr val="E5E2D7"/>
                      </a:solidFill>
                    </a:rPr>
                    <a:t>Assim, é possível modelar, através de uma projeção linear, e simular com Monte Carlo, qual seria a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E5E2D7"/>
                              </a:solidFill>
                              <a:latin typeface="Cambria Math" panose="02040503050406030204" pitchFamily="18" charset="0"/>
                            </a:rPr>
                            <m:t>encontro</m:t>
                          </m:r>
                        </m:e>
                      </m:d>
                    </m:oMath>
                  </a14:m>
                  <a:r>
                    <a:rPr lang="pt-BR">
                      <a:solidFill>
                        <a:srgbClr val="E5E2D7"/>
                      </a:solidFill>
                    </a:rPr>
                    <a:t> da 33ª partida para cada zona.</a:t>
                  </a:r>
                </a:p>
                <a:p>
                  <a:pPr marL="285750" indent="-285750">
                    <a:buClr>
                      <a:srgbClr val="8C2E34"/>
                    </a:buClr>
                    <a:buFont typeface="Arial" panose="020B0604020202020204" pitchFamily="34" charset="0"/>
                    <a:buChar char="•"/>
                  </a:pPr>
                  <a:r>
                    <a:rPr lang="pt-BR">
                      <a:solidFill>
                        <a:srgbClr val="E5E2D7"/>
                      </a:solidFill>
                    </a:rPr>
                    <a:t>Obtendo a equação da reta e o desvio padrão da variação das probabilidades em torno dessa reta, deve-se corrigir os valores para um intervalo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[−2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;+2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pt-BR">
                      <a:solidFill>
                        <a:srgbClr val="E5E2D7"/>
                      </a:solidFill>
                    </a:rPr>
                    <a:t> utilizando o aleatório para gerar uma simulação da tendência o mais preciso possível.</a:t>
                  </a:r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F1768A63-E98D-46ED-8ECF-70F9D0176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718" y="1089088"/>
                  <a:ext cx="5253317" cy="2308324"/>
                </a:xfrm>
                <a:prstGeom prst="rect">
                  <a:avLst/>
                </a:prstGeom>
                <a:blipFill>
                  <a:blip r:embed="rId13"/>
                  <a:stretch>
                    <a:fillRect l="-696" t="-1587" r="-1624" b="-34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Gráfico 21" descr="Seta: curva ligeira com preenchimento sólido">
              <a:extLst>
                <a:ext uri="{FF2B5EF4-FFF2-40B4-BE49-F238E27FC236}">
                  <a16:creationId xmlns:a16="http://schemas.microsoft.com/office/drawing/2014/main" id="{AF9FAEC2-4089-4D26-8557-3449501B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38644" y="1054541"/>
              <a:ext cx="434309" cy="434309"/>
            </a:xfrm>
            <a:prstGeom prst="rect">
              <a:avLst/>
            </a:prstGeom>
          </p:spPr>
        </p:pic>
        <p:pic>
          <p:nvPicPr>
            <p:cNvPr id="23" name="Gráfico 22" descr="Seta: curva ligeira com preenchimento sólido">
              <a:extLst>
                <a:ext uri="{FF2B5EF4-FFF2-40B4-BE49-F238E27FC236}">
                  <a16:creationId xmlns:a16="http://schemas.microsoft.com/office/drawing/2014/main" id="{D2A70EA7-B6D7-4A19-9BE3-B7B3C7CD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28867" y="1863931"/>
              <a:ext cx="434309" cy="434309"/>
            </a:xfrm>
            <a:prstGeom prst="rect">
              <a:avLst/>
            </a:prstGeom>
          </p:spPr>
        </p:pic>
      </p:grpSp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A45F4818-D20C-4AA0-87D4-5275C00E9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0929" y="6204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89"/>
    </mc:Choice>
    <mc:Fallback xmlns="">
      <p:transition spd="slow" advTm="6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5840372" y="5135801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240F4DB-C177-4337-92EE-EB10AFD5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24" y="337926"/>
            <a:ext cx="7626680" cy="517511"/>
          </a:xfrm>
        </p:spPr>
        <p:txBody>
          <a:bodyPr>
            <a:noAutofit/>
          </a:bodyPr>
          <a:lstStyle/>
          <a:p>
            <a:r>
              <a:rPr lang="pt-BR" sz="2800">
                <a:solidFill>
                  <a:srgbClr val="E5E2D7"/>
                </a:solidFill>
              </a:rPr>
              <a:t>Simulação de Monte carlo no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C598EB1-1CC4-40C4-BAA4-D5E45FD23A51}"/>
                  </a:ext>
                </a:extLst>
              </p:cNvPr>
              <p:cNvSpPr txBox="1"/>
              <p:nvPr/>
            </p:nvSpPr>
            <p:spPr>
              <a:xfrm>
                <a:off x="972535" y="807674"/>
                <a:ext cx="5542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err="1">
                    <a:solidFill>
                      <a:srgbClr val="E5E2D7"/>
                    </a:solidFill>
                  </a:rPr>
                  <a:t>Exemplo</a:t>
                </a:r>
                <a:r>
                  <a:rPr lang="en-US" sz="2000" b="1">
                    <a:solidFill>
                      <a:srgbClr val="E5E2D7"/>
                    </a:solidFill>
                  </a:rPr>
                  <a:t> da </a:t>
                </a:r>
                <a:r>
                  <a:rPr lang="pt-BR" sz="2000" b="1">
                    <a:solidFill>
                      <a:srgbClr val="E5E2D7"/>
                    </a:solidFill>
                  </a:rPr>
                  <a:t>simulação</a:t>
                </a:r>
                <a:r>
                  <a:rPr lang="en-US" sz="2000" b="1">
                    <a:solidFill>
                      <a:srgbClr val="E5E2D7"/>
                    </a:solidFill>
                  </a:rPr>
                  <a:t> para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encontro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Zona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E5E2D7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pt-BR" sz="2000" b="1">
                    <a:solidFill>
                      <a:srgbClr val="E5E2D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C598EB1-1CC4-40C4-BAA4-D5E45FD2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35" y="807674"/>
                <a:ext cx="5542558" cy="400110"/>
              </a:xfrm>
              <a:prstGeom prst="rect">
                <a:avLst/>
              </a:prstGeom>
              <a:blipFill>
                <a:blip r:embed="rId7"/>
                <a:stretch>
                  <a:fillRect l="-1210" t="-7576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B46BB0-3A03-43F1-819B-4D9F2D5F9A8B}"/>
              </a:ext>
            </a:extLst>
          </p:cNvPr>
          <p:cNvSpPr txBox="1"/>
          <p:nvPr/>
        </p:nvSpPr>
        <p:spPr>
          <a:xfrm>
            <a:off x="2580235" y="1272126"/>
            <a:ext cx="652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E5E2D7"/>
                </a:solidFill>
              </a:rPr>
              <a:t>1. Importação, definição de constantes e função da regressão linear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57CEF65-D4CA-4EC9-B45C-79621498C3C0}"/>
              </a:ext>
            </a:extLst>
          </p:cNvPr>
          <p:cNvGrpSpPr/>
          <p:nvPr/>
        </p:nvGrpSpPr>
        <p:grpSpPr>
          <a:xfrm>
            <a:off x="1978932" y="1740117"/>
            <a:ext cx="7722880" cy="4797563"/>
            <a:chOff x="1929133" y="1407623"/>
            <a:chExt cx="7722880" cy="4797563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38F3785-9F2C-4A65-9056-057F8FD00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754"/>
            <a:stretch/>
          </p:blipFill>
          <p:spPr>
            <a:xfrm>
              <a:off x="1962881" y="1435726"/>
              <a:ext cx="7689132" cy="476946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37F8A22-6EFF-474C-9986-F354C993A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1929133" y="1407623"/>
              <a:ext cx="7722879" cy="4797563"/>
            </a:xfrm>
            <a:prstGeom prst="rect">
              <a:avLst/>
            </a:prstGeom>
            <a:noFill/>
            <a:ln w="88900">
              <a:solidFill>
                <a:srgbClr val="E5E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13BAABBD-D62F-4E4B-BBE2-28393E3AB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226" y="796924"/>
            <a:ext cx="434309" cy="434309"/>
          </a:xfrm>
          <a:prstGeom prst="rect">
            <a:avLst/>
          </a:prstGeom>
        </p:spPr>
      </p:pic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4CC4A8A1-A4F4-4186-A10A-5344ECF21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75516" y="6190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7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1"/>
    </mc:Choice>
    <mc:Fallback xmlns="">
      <p:transition spd="slow" advTm="1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9195F62B-8361-4BC5-82CE-F5B2F41BD6EB}"/>
              </a:ext>
            </a:extLst>
          </p:cNvPr>
          <p:cNvSpPr txBox="1">
            <a:spLocks/>
          </p:cNvSpPr>
          <p:nvPr/>
        </p:nvSpPr>
        <p:spPr>
          <a:xfrm>
            <a:off x="5840372" y="5135801"/>
            <a:ext cx="2416537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Bloodhound</a:t>
            </a:r>
            <a:endParaRPr lang="pt-BR">
              <a:solidFill>
                <a:srgbClr val="8C2E34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538902-041D-4D2E-B7BA-CDA1A8360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1"/>
          <a:stretch/>
        </p:blipFill>
        <p:spPr>
          <a:xfrm>
            <a:off x="9899211" y="2601992"/>
            <a:ext cx="2326536" cy="3530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660748-0C19-4198-B556-90137203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36" y="1373958"/>
            <a:ext cx="1940081" cy="38432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99E10D-1FB8-4B87-9C09-F4D0C14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793" y="417330"/>
            <a:ext cx="1974850" cy="3949700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79971882-5F23-4511-B337-3E6DDD26E2CB}"/>
              </a:ext>
            </a:extLst>
          </p:cNvPr>
          <p:cNvSpPr txBox="1">
            <a:spLocks/>
          </p:cNvSpPr>
          <p:nvPr/>
        </p:nvSpPr>
        <p:spPr>
          <a:xfrm>
            <a:off x="8388774" y="4300912"/>
            <a:ext cx="1553312" cy="450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C2E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Gibraltar</a:t>
            </a:r>
            <a:endParaRPr lang="pt-BR">
              <a:solidFill>
                <a:srgbClr val="8C2E34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B00AE68-616E-46CB-AE2E-F8B8A4AFB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E4D">
              <a:alpha val="91000"/>
            </a:srgbClr>
          </a:solidFill>
          <a:ln>
            <a:solidFill>
              <a:srgbClr val="4F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E240F4DB-C177-4337-92EE-EB10AFD5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081" y="341511"/>
            <a:ext cx="7378631" cy="560612"/>
          </a:xfrm>
        </p:spPr>
        <p:txBody>
          <a:bodyPr>
            <a:noAutofit/>
          </a:bodyPr>
          <a:lstStyle/>
          <a:p>
            <a:pPr algn="l"/>
            <a:r>
              <a:rPr lang="pt-BR" sz="2800">
                <a:solidFill>
                  <a:srgbClr val="E5E2D7"/>
                </a:solidFill>
              </a:rPr>
              <a:t>Simulação de Monte carlo No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B46BB0-3A03-43F1-819B-4D9F2D5F9A8B}"/>
                  </a:ext>
                </a:extLst>
              </p:cNvPr>
              <p:cNvSpPr txBox="1"/>
              <p:nvPr/>
            </p:nvSpPr>
            <p:spPr>
              <a:xfrm>
                <a:off x="494893" y="1191851"/>
                <a:ext cx="35968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>
                    <a:solidFill>
                      <a:srgbClr val="E5E2D7"/>
                    </a:solidFill>
                  </a:rPr>
                  <a:t>2.  Inserindo os dados nos vetores, calculando a reta de tendência,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5E2D7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>
                    <a:solidFill>
                      <a:srgbClr val="E5E2D7"/>
                    </a:solidFill>
                  </a:rPr>
                  <a:t> e o desvio padrão da variação dos dados sob a reta (delta).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B9B46BB0-3A03-43F1-819B-4D9F2D5F9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93" y="1191851"/>
                <a:ext cx="3596881" cy="1200329"/>
              </a:xfrm>
              <a:prstGeom prst="rect">
                <a:avLst/>
              </a:prstGeom>
              <a:blipFill>
                <a:blip r:embed="rId7"/>
                <a:stretch>
                  <a:fillRect l="-1356" t="-3061" b="-76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51EFE0-321F-467A-8D9F-7C3D915BED75}"/>
                  </a:ext>
                </a:extLst>
              </p:cNvPr>
              <p:cNvSpPr txBox="1"/>
              <p:nvPr/>
            </p:nvSpPr>
            <p:spPr>
              <a:xfrm>
                <a:off x="699819" y="2601992"/>
                <a:ext cx="359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>
                    <a:solidFill>
                      <a:srgbClr val="E5E2D7"/>
                    </a:solidFill>
                  </a:rPr>
                  <a:t>Obtém-se para a Zona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=0,0004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E5E2D7"/>
                          </a:solidFill>
                          <a:latin typeface="Cambria Math" panose="02040503050406030204" pitchFamily="18" charset="0"/>
                        </a:rPr>
                        <m:t>+0,8141</m:t>
                      </m:r>
                    </m:oMath>
                  </m:oMathPara>
                </a14:m>
                <a:endParaRPr lang="pt-BR">
                  <a:solidFill>
                    <a:srgbClr val="E5E2D7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C51EFE0-321F-467A-8D9F-7C3D915BE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9" y="2601992"/>
                <a:ext cx="3596881" cy="646331"/>
              </a:xfrm>
              <a:prstGeom prst="rect">
                <a:avLst/>
              </a:prstGeom>
              <a:blipFill>
                <a:blip r:embed="rId8"/>
                <a:stretch>
                  <a:fillRect l="-1525" t="-5660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C3CE17E-51FB-4E89-A363-8E206F4A061B}"/>
              </a:ext>
            </a:extLst>
          </p:cNvPr>
          <p:cNvGrpSpPr/>
          <p:nvPr/>
        </p:nvGrpSpPr>
        <p:grpSpPr>
          <a:xfrm>
            <a:off x="4480166" y="1164711"/>
            <a:ext cx="6830271" cy="5103904"/>
            <a:chOff x="4379061" y="575528"/>
            <a:chExt cx="7068923" cy="562912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5C1419E-39F3-436D-AA22-A118B02A2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18" t="1204" r="13308" b="-1204"/>
            <a:stretch/>
          </p:blipFill>
          <p:spPr>
            <a:xfrm>
              <a:off x="4407118" y="620019"/>
              <a:ext cx="7040866" cy="5584633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BD25BC7-DFA6-4A4A-8124-5374F614E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379061" y="575528"/>
              <a:ext cx="7068921" cy="5605115"/>
            </a:xfrm>
            <a:prstGeom prst="rect">
              <a:avLst/>
            </a:prstGeom>
            <a:noFill/>
            <a:ln w="88900">
              <a:solidFill>
                <a:srgbClr val="E5E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</p:grp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5FD4E629-BAD5-469E-8D47-76637989C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72800" y="6190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7"/>
    </mc:Choice>
    <mc:Fallback xmlns="">
      <p:transition spd="slow" advTm="1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F4E4D">
            <a:alpha val="91000"/>
          </a:srgbClr>
        </a:solidFill>
        <a:ln>
          <a:solidFill>
            <a:srgbClr val="4F4E4D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4357351_Dark modernist presentation_AAS_v3" id="{120EC718-2276-440D-8FC1-55320A662921}" vid="{ED0184CC-B5C7-4F34-B511-447B58B7CAC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83458BD36DA942A1C84AD698B5F7E2" ma:contentTypeVersion="2" ma:contentTypeDescription="Create a new document." ma:contentTypeScope="" ma:versionID="7feff17d36fb2a604974889b7db765ed">
  <xsd:schema xmlns:xsd="http://www.w3.org/2001/XMLSchema" xmlns:xs="http://www.w3.org/2001/XMLSchema" xmlns:p="http://schemas.microsoft.com/office/2006/metadata/properties" xmlns:ns2="27495320-6d28-4fbf-876f-6d9810b8c090" targetNamespace="http://schemas.microsoft.com/office/2006/metadata/properties" ma:root="true" ma:fieldsID="62df8694b29202f9f66e33692b16b915" ns2:_="">
    <xsd:import namespace="27495320-6d28-4fbf-876f-6d9810b8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95320-6d28-4fbf-876f-6d9810b8c0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F3F81C-E54D-4D54-91A0-EB521F70C263}">
  <ds:schemaRefs>
    <ds:schemaRef ds:uri="27495320-6d28-4fbf-876f-6d9810b8c0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895BAA-2AE3-4F9E-9907-1EFE44D732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5004F1-9255-4C41-B478-85186060EE36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7495320-6d28-4fbf-876f-6d9810b8c0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TF34357351</Template>
  <TotalTime>992</TotalTime>
  <Words>2554</Words>
  <Application>Microsoft Office PowerPoint</Application>
  <PresentationFormat>Widescreen</PresentationFormat>
  <Paragraphs>367</Paragraphs>
  <Slides>29</Slides>
  <Notes>10</Notes>
  <HiddenSlides>0</HiddenSlides>
  <MMClips>28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Gill Sans</vt:lpstr>
      <vt:lpstr>Gill Sans Light</vt:lpstr>
      <vt:lpstr>Tema do Office</vt:lpstr>
      <vt:lpstr>Insper 2021.2  Turma a  grupo: sucesso</vt:lpstr>
      <vt:lpstr>SEU TÍTULO  VAI AQUI</vt:lpstr>
      <vt:lpstr>Apex legends: Modo Arenas</vt:lpstr>
      <vt:lpstr>Começando o round </vt:lpstr>
      <vt:lpstr>Obter vantagem comparativa sobre os adversários </vt:lpstr>
      <vt:lpstr>Caminho mínimo</vt:lpstr>
      <vt:lpstr>Apresentação do PowerPoint</vt:lpstr>
      <vt:lpstr>Simulação de Monte carlo no python</vt:lpstr>
      <vt:lpstr>Simulação de Monte carlo No python</vt:lpstr>
      <vt:lpstr>Apresentação do PowerPoint</vt:lpstr>
      <vt:lpstr>Resultados da simulação de Monte carlo</vt:lpstr>
      <vt:lpstr>Apresentação do PowerPoint</vt:lpstr>
      <vt:lpstr>Voltando para a função utilidade</vt:lpstr>
      <vt:lpstr>objetivo: Menor caminho para adquirir os 3 objetivos </vt:lpstr>
      <vt:lpstr>Melhor caminho: resultado</vt:lpstr>
      <vt:lpstr>DESIGNAÇÃO DAS ARMAS</vt:lpstr>
      <vt:lpstr>DESIGNAÇÃO DAS ARMAS</vt:lpstr>
      <vt:lpstr>Modelagem do problema</vt:lpstr>
      <vt:lpstr>Apresentação do PowerPoint</vt:lpstr>
      <vt:lpstr>Escolha ótima para o round</vt:lpstr>
      <vt:lpstr>Interdisciplinaridade </vt:lpstr>
      <vt:lpstr>Apresentação do PowerPoint</vt:lpstr>
      <vt:lpstr>Apresentação do PowerPoint</vt:lpstr>
      <vt:lpstr>Apresentação do PowerPoint</vt:lpstr>
      <vt:lpstr>Interdisciplinaridade: Observações e conclusões </vt:lpstr>
      <vt:lpstr>Interdisciplinaridade: conclusões </vt:lpstr>
      <vt:lpstr>Interdisciplinaridade: conclusões </vt:lpstr>
      <vt:lpstr>Interdisciplinaridade: conclusões </vt:lpstr>
      <vt:lpstr>SEU TÍTULO  VAI AQUI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 TÍTULO  VAI AQUI</dc:title>
  <dc:creator>Francisco Lopes</dc:creator>
  <cp:lastModifiedBy>JOÃO ALONSO CASELLA</cp:lastModifiedBy>
  <cp:revision>2</cp:revision>
  <dcterms:created xsi:type="dcterms:W3CDTF">2021-11-24T20:38:39Z</dcterms:created>
  <dcterms:modified xsi:type="dcterms:W3CDTF">2021-12-01T22:08:17Z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0x0101001B83458BD36DA942A1C84AD698B5F7E2</vt:lpwstr>
  </property>
</Properties>
</file>